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244" r:id="rId3"/>
    <p:sldId id="2245" r:id="rId4"/>
    <p:sldId id="2246" r:id="rId5"/>
    <p:sldId id="2247" r:id="rId6"/>
    <p:sldId id="2248" r:id="rId7"/>
    <p:sldId id="2249" r:id="rId8"/>
    <p:sldId id="2250" r:id="rId9"/>
    <p:sldId id="2251" r:id="rId10"/>
    <p:sldId id="2252" r:id="rId11"/>
    <p:sldId id="2253" r:id="rId12"/>
    <p:sldId id="2254" r:id="rId13"/>
    <p:sldId id="2255" r:id="rId14"/>
    <p:sldId id="2256" r:id="rId15"/>
    <p:sldId id="2257" r:id="rId16"/>
    <p:sldId id="2258" r:id="rId17"/>
    <p:sldId id="2259" r:id="rId18"/>
    <p:sldId id="2260" r:id="rId19"/>
    <p:sldId id="2261" r:id="rId20"/>
    <p:sldId id="2262" r:id="rId21"/>
    <p:sldId id="2263" r:id="rId22"/>
    <p:sldId id="2264" r:id="rId23"/>
    <p:sldId id="2265" r:id="rId24"/>
    <p:sldId id="2266" r:id="rId25"/>
    <p:sldId id="2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1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72724-25BF-4005-9820-34F3DE85AB7C}"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1A19B-B828-46CC-94D7-66F67A8F9C93}" type="slidenum">
              <a:rPr lang="en-US" smtClean="0"/>
              <a:t>‹#›</a:t>
            </a:fld>
            <a:endParaRPr lang="en-US"/>
          </a:p>
        </p:txBody>
      </p:sp>
    </p:spTree>
    <p:extLst>
      <p:ext uri="{BB962C8B-B14F-4D97-AF65-F5344CB8AC3E}">
        <p14:creationId xmlns:p14="http://schemas.microsoft.com/office/powerpoint/2010/main" val="21872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ubscription.packtpub.com/book/data/9781800563452/7"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subscription.packtpub.com/book/data/9781800563452/13" TargetMode="External"/><Relationship Id="rId4" Type="http://schemas.openxmlformats.org/officeDocument/2006/relationships/hyperlink" Target="https://subscription.packtpub.com/book/data/9781800563452/1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ubscription.packtpub.com/book/data/9781800563452/15"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Misuse_of_p-values" TargetMode="External"/><Relationship Id="rId4" Type="http://schemas.openxmlformats.org/officeDocument/2006/relationships/hyperlink" Target="https://www.probabilisticworld.com/frequentist-bayesian-approaches-inferential-statistic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ubscription.packtpub.com/book/data/9781800563452/1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fenago/machine-learning-essentials-module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fenag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python.org/3/tutorial/index.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venngage.com/blog/misleading-graph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ubscription.packtpub.com/book/data/9781800563452/13" TargetMode="External"/><Relationship Id="rId7" Type="http://schemas.openxmlformats.org/officeDocument/2006/relationships/hyperlink" Target="https://subscription.packtpub.com/book/data/9781800563452/11"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subscription.packtpub.com/book/data/9781800563452/10" TargetMode="External"/><Relationship Id="rId5" Type="http://schemas.openxmlformats.org/officeDocument/2006/relationships/hyperlink" Target="https://subscription.packtpub.com/book/data/9781800563452/15" TargetMode="External"/><Relationship Id="rId4" Type="http://schemas.openxmlformats.org/officeDocument/2006/relationships/hyperlink" Target="https://subscription.packtpub.com/book/data/9781800563452/14"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bscription.packtpub.com/book/data/9781800563452/13"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khanacademy.org/math/statistics-probability/designing-studies/sampling-methods-stats/a/sampling-methods-review" TargetMode="External"/><Relationship Id="rId5" Type="http://schemas.openxmlformats.org/officeDocument/2006/relationships/hyperlink" Target="https://www.youtube.com/watch?v=gcPIyeqymOU" TargetMode="External"/><Relationship Id="rId4" Type="http://schemas.openxmlformats.org/officeDocument/2006/relationships/hyperlink" Target="https://subscription.packtpub.com/book/data/9781800563452/1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8671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rgbClr val="6D737D"/>
                </a:solidFill>
                <a:latin typeface="Arial"/>
                <a:ea typeface="Arial"/>
                <a:cs typeface="Arial"/>
                <a:sym typeface="Arial"/>
              </a:rPr>
              <a:t>We will begin our discussion of descriptive statistics with </a:t>
            </a:r>
            <a:r>
              <a:rPr lang="en-US" b="1" i="0">
                <a:solidFill>
                  <a:srgbClr val="6D737D"/>
                </a:solidFill>
                <a:latin typeface="Arial"/>
                <a:ea typeface="Arial"/>
                <a:cs typeface="Arial"/>
                <a:sym typeface="Arial"/>
              </a:rPr>
              <a:t>univariate statistics</a:t>
            </a:r>
            <a:r>
              <a:rPr lang="en-US" b="0" i="0">
                <a:solidFill>
                  <a:srgbClr val="6D737D"/>
                </a:solidFill>
                <a:latin typeface="Arial"/>
                <a:ea typeface="Arial"/>
                <a:cs typeface="Arial"/>
                <a:sym typeface="Arial"/>
              </a:rPr>
              <a:t>; univariate simply means that these statistics are calculated from one (</a:t>
            </a:r>
            <a:r>
              <a:rPr lang="en-US" b="1" i="0">
                <a:solidFill>
                  <a:srgbClr val="6D737D"/>
                </a:solidFill>
                <a:latin typeface="Arial"/>
                <a:ea typeface="Arial"/>
                <a:cs typeface="Arial"/>
                <a:sym typeface="Arial"/>
              </a:rPr>
              <a:t>uni</a:t>
            </a:r>
            <a:r>
              <a:rPr lang="en-US" b="0" i="0">
                <a:solidFill>
                  <a:srgbClr val="6D737D"/>
                </a:solidFill>
                <a:latin typeface="Arial"/>
                <a:ea typeface="Arial"/>
                <a:cs typeface="Arial"/>
                <a:sym typeface="Arial"/>
              </a:rPr>
              <a:t>) variable. Everything in this section can be extended to the whole dataset, but the statistics will be calculated per variable we are recording (meaning that if we had 100 observations of speed and distance pairs, we could calculate the averages across the dataset, which would give us the average speed and average distance statistics).</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44" name="Google Shape;34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77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53" name="Google Shape;3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5018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We use </a:t>
            </a:r>
            <a:r>
              <a:rPr lang="en-US" b="0" i="1">
                <a:solidFill>
                  <a:srgbClr val="6D737D"/>
                </a:solidFill>
                <a:latin typeface="Arial"/>
                <a:ea typeface="Arial"/>
                <a:cs typeface="Arial"/>
                <a:sym typeface="Arial"/>
              </a:rPr>
              <a:t>x</a:t>
            </a:r>
            <a:r>
              <a:rPr lang="en-US" b="0" i="0">
                <a:solidFill>
                  <a:srgbClr val="6D737D"/>
                </a:solidFill>
                <a:latin typeface="Arial"/>
                <a:ea typeface="Arial"/>
                <a:cs typeface="Arial"/>
                <a:sym typeface="Arial"/>
              </a:rPr>
              <a:t>i to represent the </a:t>
            </a:r>
            <a:r>
              <a:rPr lang="en-US" b="0" i="1">
                <a:solidFill>
                  <a:srgbClr val="6D737D"/>
                </a:solidFill>
                <a:latin typeface="Arial"/>
                <a:ea typeface="Arial"/>
                <a:cs typeface="Arial"/>
                <a:sym typeface="Arial"/>
              </a:rPr>
              <a:t>i</a:t>
            </a:r>
            <a:r>
              <a:rPr lang="en-US" b="0" i="0">
                <a:solidFill>
                  <a:srgbClr val="6D737D"/>
                </a:solidFill>
                <a:latin typeface="Arial"/>
                <a:ea typeface="Arial"/>
                <a:cs typeface="Arial"/>
                <a:sym typeface="Arial"/>
              </a:rPr>
              <a:t>th</a:t>
            </a:r>
            <a:r>
              <a:rPr lang="en-US" b="0" i="1">
                <a:solidFill>
                  <a:srgbClr val="6D737D"/>
                </a:solidFill>
                <a:latin typeface="Arial"/>
                <a:ea typeface="Arial"/>
                <a:cs typeface="Arial"/>
                <a:sym typeface="Arial"/>
              </a:rPr>
              <a:t> </a:t>
            </a:r>
            <a:r>
              <a:rPr lang="en-US" b="0" i="0">
                <a:solidFill>
                  <a:srgbClr val="6D737D"/>
                </a:solidFill>
                <a:latin typeface="Arial"/>
                <a:ea typeface="Arial"/>
                <a:cs typeface="Arial"/>
                <a:sym typeface="Arial"/>
              </a:rPr>
              <a:t>observation of the variable </a:t>
            </a:r>
            <a:r>
              <a:rPr lang="en-US" b="0" i="1">
                <a:solidFill>
                  <a:srgbClr val="6D737D"/>
                </a:solidFill>
                <a:latin typeface="Arial"/>
                <a:ea typeface="Arial"/>
                <a:cs typeface="Arial"/>
                <a:sym typeface="Arial"/>
              </a:rPr>
              <a:t>X</a:t>
            </a:r>
            <a:r>
              <a:rPr lang="en-US" b="0" i="0">
                <a:solidFill>
                  <a:srgbClr val="6D737D"/>
                </a:solidFill>
                <a:latin typeface="Arial"/>
                <a:ea typeface="Arial"/>
                <a:cs typeface="Arial"/>
                <a:sym typeface="Arial"/>
              </a:rPr>
              <a:t>. Note how the variable as a whole is represented with a capital letter, while the specific observation is lowercase. </a:t>
            </a:r>
            <a:r>
              <a:rPr lang="en-US" b="0" i="1">
                <a:solidFill>
                  <a:srgbClr val="6D737D"/>
                </a:solidFill>
                <a:latin typeface="Arial"/>
                <a:ea typeface="Arial"/>
                <a:cs typeface="Arial"/>
                <a:sym typeface="Arial"/>
              </a:rPr>
              <a:t>Σ</a:t>
            </a:r>
            <a:r>
              <a:rPr lang="en-US" b="0" i="0">
                <a:solidFill>
                  <a:srgbClr val="6D737D"/>
                </a:solidFill>
                <a:latin typeface="Arial"/>
                <a:ea typeface="Arial"/>
                <a:cs typeface="Arial"/>
                <a:sym typeface="Arial"/>
              </a:rPr>
              <a:t> (the Greek capital letter </a:t>
            </a:r>
            <a:r>
              <a:rPr lang="en-US" b="0" i="1">
                <a:solidFill>
                  <a:srgbClr val="6D737D"/>
                </a:solidFill>
                <a:latin typeface="Arial"/>
                <a:ea typeface="Arial"/>
                <a:cs typeface="Arial"/>
                <a:sym typeface="Arial"/>
              </a:rPr>
              <a:t>sigma</a:t>
            </a:r>
            <a:r>
              <a:rPr lang="en-US" b="0" i="0">
                <a:solidFill>
                  <a:srgbClr val="6D737D"/>
                </a:solidFill>
                <a:latin typeface="Arial"/>
                <a:ea typeface="Arial"/>
                <a:cs typeface="Arial"/>
                <a:sym typeface="Arial"/>
              </a:rPr>
              <a:t>) is used to represent a summation, which, in the equation for the mean, goes from </a:t>
            </a:r>
            <a:r>
              <a:rPr lang="en-US" b="0" i="1">
                <a:solidFill>
                  <a:srgbClr val="6D737D"/>
                </a:solidFill>
                <a:latin typeface="Arial"/>
                <a:ea typeface="Arial"/>
                <a:cs typeface="Arial"/>
                <a:sym typeface="Arial"/>
              </a:rPr>
              <a:t>1</a:t>
            </a:r>
            <a:r>
              <a:rPr lang="en-US" b="0" i="0">
                <a:solidFill>
                  <a:srgbClr val="6D737D"/>
                </a:solidFill>
                <a:latin typeface="Arial"/>
                <a:ea typeface="Arial"/>
                <a:cs typeface="Arial"/>
                <a:sym typeface="Arial"/>
              </a:rPr>
              <a:t> to </a:t>
            </a:r>
            <a:r>
              <a:rPr lang="en-US" b="0" i="1">
                <a:solidFill>
                  <a:srgbClr val="6D737D"/>
                </a:solidFill>
                <a:latin typeface="Arial"/>
                <a:ea typeface="Arial"/>
                <a:cs typeface="Arial"/>
                <a:sym typeface="Arial"/>
              </a:rPr>
              <a:t>n</a:t>
            </a:r>
            <a:r>
              <a:rPr lang="en-US" b="0" i="0">
                <a:solidFill>
                  <a:srgbClr val="6D737D"/>
                </a:solidFill>
                <a:latin typeface="Arial"/>
                <a:ea typeface="Arial"/>
                <a:cs typeface="Arial"/>
                <a:sym typeface="Arial"/>
              </a:rPr>
              <a:t>, which is the number of observations.</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One important thing to note about the mean is that it is very sensitive to </a:t>
            </a:r>
            <a:r>
              <a:rPr lang="en-US" b="1" i="0">
                <a:solidFill>
                  <a:srgbClr val="6D737D"/>
                </a:solidFill>
                <a:latin typeface="Arial"/>
                <a:ea typeface="Arial"/>
                <a:cs typeface="Arial"/>
                <a:sym typeface="Arial"/>
              </a:rPr>
              <a:t>outliers</a:t>
            </a:r>
            <a:r>
              <a:rPr lang="en-US" b="0" i="0">
                <a:solidFill>
                  <a:srgbClr val="6D737D"/>
                </a:solidFill>
                <a:latin typeface="Arial"/>
                <a:ea typeface="Arial"/>
                <a:cs typeface="Arial"/>
                <a:sym typeface="Arial"/>
              </a:rPr>
              <a:t> (values created by a different generative process than our distribution). In the previous example, we were dealing with only five values; nevertheless, the 9 is much larger than the other numbers and pulled the mean higher than all but the 9. In cases where we suspect outliers to be present in our data, we may want to instead use the median as our measure of central tendency.</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61" name="Google Shape;3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105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Tip</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 </a:t>
            </a:r>
            <a:r>
              <a:rPr lang="en-US" b="0" i="1">
                <a:solidFill>
                  <a:srgbClr val="6D737D"/>
                </a:solidFill>
                <a:latin typeface="Arial"/>
                <a:ea typeface="Arial"/>
                <a:cs typeface="Arial"/>
                <a:sym typeface="Arial"/>
              </a:rPr>
              <a:t>i</a:t>
            </a:r>
            <a:r>
              <a:rPr lang="en-US" b="0" i="0">
                <a:solidFill>
                  <a:srgbClr val="6D737D"/>
                </a:solidFill>
                <a:latin typeface="Arial"/>
                <a:ea typeface="Arial"/>
                <a:cs typeface="Arial"/>
                <a:sym typeface="Arial"/>
              </a:rPr>
              <a:t>th percentile is the value at which </a:t>
            </a:r>
            <a:r>
              <a:rPr lang="en-US" b="0" i="1">
                <a:solidFill>
                  <a:srgbClr val="6D737D"/>
                </a:solidFill>
                <a:latin typeface="Arial"/>
                <a:ea typeface="Arial"/>
                <a:cs typeface="Arial"/>
                <a:sym typeface="Arial"/>
              </a:rPr>
              <a:t>i</a:t>
            </a:r>
            <a:r>
              <a:rPr lang="en-US" b="0" i="0">
                <a:solidFill>
                  <a:srgbClr val="6D737D"/>
                </a:solidFill>
                <a:latin typeface="Arial"/>
                <a:ea typeface="Arial"/>
                <a:cs typeface="Arial"/>
                <a:sym typeface="Arial"/>
              </a:rPr>
              <a:t>% of the observations are less than that value, so the 99th percentile is the value in </a:t>
            </a:r>
            <a:r>
              <a:rPr lang="en-US" b="0" i="1">
                <a:solidFill>
                  <a:srgbClr val="6D737D"/>
                </a:solidFill>
                <a:latin typeface="Arial"/>
                <a:ea typeface="Arial"/>
                <a:cs typeface="Arial"/>
                <a:sym typeface="Arial"/>
              </a:rPr>
              <a:t>X</a:t>
            </a:r>
            <a:r>
              <a:rPr lang="en-US" b="0" i="0">
                <a:solidFill>
                  <a:srgbClr val="6D737D"/>
                </a:solidFill>
                <a:latin typeface="Arial"/>
                <a:ea typeface="Arial"/>
                <a:cs typeface="Arial"/>
                <a:sym typeface="Arial"/>
              </a:rPr>
              <a:t> where 99% of the </a:t>
            </a:r>
            <a:r>
              <a:rPr lang="en-US" b="0" i="1">
                <a:solidFill>
                  <a:srgbClr val="6D737D"/>
                </a:solidFill>
                <a:latin typeface="Arial"/>
                <a:ea typeface="Arial"/>
                <a:cs typeface="Arial"/>
                <a:sym typeface="Arial"/>
              </a:rPr>
              <a:t>x</a:t>
            </a:r>
            <a:r>
              <a:rPr lang="en-US" b="0" i="0">
                <a:solidFill>
                  <a:srgbClr val="6D737D"/>
                </a:solidFill>
                <a:latin typeface="Arial"/>
                <a:ea typeface="Arial"/>
                <a:cs typeface="Arial"/>
                <a:sym typeface="Arial"/>
              </a:rPr>
              <a:t>'s are less than it.</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 median is calculated by taking the middle value from an ordered list of values; in cases where we have an even number of values, we take the mean of the middle two values. If we take the numbers 0, 1, 1, 2, and 9 again, our median is 1. Notice that the mean and median for this dataset are different; however, depending on the distribution of the data, they may be the same.</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70" name="Google Shape;3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14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marR="0" lvl="0" indent="0" algn="l" rtl="0">
              <a:lnSpc>
                <a:spcPct val="100000"/>
              </a:lnSpc>
              <a:spcBef>
                <a:spcPts val="0"/>
              </a:spcBef>
              <a:spcAft>
                <a:spcPts val="0"/>
              </a:spcAft>
              <a:buClr>
                <a:srgbClr val="000000"/>
              </a:buClr>
              <a:buSzPts val="1100"/>
              <a:buFont typeface="Arial"/>
              <a:buNone/>
            </a:pPr>
            <a:r>
              <a:rPr lang="en-US" sz="1100"/>
              <a:t>In practice, we will often hear things such as the distribution is bimodal or multimodal (as opposed to unimodal) in cases where the distribution has two or more most popular values. This doesn't necessarily mean that each of them occurred the same amount of times, but rather, they are more common than the other values by a significant amount. As shown in the following plots, a unimodal distribution has only one mode (at 0), a bimodal distribution has two (at -2 and 3), and a multimodal distribution has many (at -2, 0.4, and 3):</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b="0" i="0">
                <a:solidFill>
                  <a:srgbClr val="6D737D"/>
                </a:solidFill>
                <a:latin typeface="Arial"/>
                <a:ea typeface="Arial"/>
                <a:cs typeface="Arial"/>
                <a:sym typeface="Arial"/>
              </a:rPr>
              <a:t>Understanding the concept of the mode comes in handy when describing continuous distributions; however, most of the time when we're describing our continuous data, we will use either the mean or the median as our measure of central tendency. When working with categorical data, on the other hand, we will typically use the mode.</a:t>
            </a: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78" name="Google Shape;3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a:t>Measures of spread tell us how the data is dispersed; this will indicate how thin (low dispersion) or wide (very spread out) our distribution is. As with measures of central tendency, we have several ways to describe the spread of a distribution, and which one we choose will depend on the situation and the data.</a:t>
            </a: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a:p>
        </p:txBody>
      </p:sp>
      <p:sp>
        <p:nvSpPr>
          <p:cNvPr id="386" name="Google Shape;3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959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r>
              <a:rPr lang="en-US" b="0" i="0">
                <a:solidFill>
                  <a:srgbClr val="6D737D"/>
                </a:solidFill>
                <a:latin typeface="Arial"/>
                <a:ea typeface="Arial"/>
                <a:cs typeface="Arial"/>
                <a:sym typeface="Arial"/>
              </a:rPr>
              <a:t>Therefore, unless two distributions of data are in the same units and measuring the same thing, we can't compare their ranges and say one is more dispersed than the other:</a:t>
            </a:r>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158750" lvl="0" indent="0" algn="l" rtl="0">
              <a:lnSpc>
                <a:spcPct val="100000"/>
              </a:lnSpc>
              <a:spcBef>
                <a:spcPts val="0"/>
              </a:spcBef>
              <a:spcAft>
                <a:spcPts val="0"/>
              </a:spcAft>
              <a:buSzPts val="1100"/>
              <a:buNone/>
            </a:pPr>
            <a:endParaRPr b="0" i="0">
              <a:solidFill>
                <a:srgbClr val="6D737D"/>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Just from the definition of the range, we can see why it wouldn't always be the best way to measure the spread of our data. It gives us upper and lower bounds on what we have in the data; however, if we have any outliers in our data, the range will be rendered useless.</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Another problem with the range is that it doesn't tell us how the data is dispersed around its center; it really only tells us how dispersed the entire dataset is. This brings us to the variance.</a:t>
            </a:r>
            <a:endParaRPr/>
          </a:p>
          <a:p>
            <a:pPr marL="158750" lvl="0" indent="0" algn="l" rtl="0">
              <a:lnSpc>
                <a:spcPct val="100000"/>
              </a:lnSpc>
              <a:spcBef>
                <a:spcPts val="0"/>
              </a:spcBef>
              <a:spcAft>
                <a:spcPts val="0"/>
              </a:spcAft>
              <a:buSzPts val="1100"/>
              <a:buNone/>
            </a:pPr>
            <a:endParaRPr/>
          </a:p>
        </p:txBody>
      </p:sp>
      <p:sp>
        <p:nvSpPr>
          <p:cNvPr id="394" name="Google Shape;39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13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SzPts val="1100"/>
              <a:buFont typeface="Arial"/>
              <a:buChar char="•"/>
            </a:pPr>
            <a:r>
              <a:rPr lang="en-US" sz="1100"/>
              <a:t>Note that the distances must be squared so that distances below the mean don't cancel out those above the mean.</a:t>
            </a:r>
            <a:endParaRPr/>
          </a:p>
          <a:p>
            <a:pPr marL="342900" lvl="0" indent="-273050" algn="l" rtl="0">
              <a:lnSpc>
                <a:spcPct val="100000"/>
              </a:lnSpc>
              <a:spcBef>
                <a:spcPts val="0"/>
              </a:spcBef>
              <a:spcAft>
                <a:spcPts val="0"/>
              </a:spcAft>
              <a:buSzPts val="1100"/>
              <a:buFont typeface="Arial"/>
              <a:buNone/>
            </a:pPr>
            <a:endParaRPr sz="1100"/>
          </a:p>
          <a:p>
            <a:pPr marL="342900" lvl="0" indent="-342900" algn="l" rtl="0">
              <a:lnSpc>
                <a:spcPct val="100000"/>
              </a:lnSpc>
              <a:spcBef>
                <a:spcPts val="0"/>
              </a:spcBef>
              <a:spcAft>
                <a:spcPts val="0"/>
              </a:spcAft>
              <a:buSzPts val="1100"/>
              <a:buFont typeface="Arial"/>
              <a:buChar char="•"/>
            </a:pPr>
            <a:r>
              <a:rPr lang="en-US" sz="1100"/>
              <a:t>If we want the sample variance to be an unbiased estimator of the population variance, we divide by n - 1 instead of n to account for using the sample mean instead of the population mean; this is called Bessel's correction (https://en.wikipedia.org/wiki/Bessel%27s_correction). Most statistical tools will give us the sample variance by default, since it is very rare that we would have data for the entire population:</a:t>
            </a:r>
            <a:endParaRPr/>
          </a:p>
          <a:p>
            <a:pPr marL="158750" lvl="0" indent="0" algn="l" rtl="0">
              <a:lnSpc>
                <a:spcPct val="100000"/>
              </a:lnSpc>
              <a:spcBef>
                <a:spcPts val="0"/>
              </a:spcBef>
              <a:spcAft>
                <a:spcPts val="0"/>
              </a:spcAft>
              <a:buSzPts val="1100"/>
              <a:buNone/>
            </a:pPr>
            <a:r>
              <a:rPr lang="en-US" b="0" i="0">
                <a:solidFill>
                  <a:srgbClr val="6D737D"/>
                </a:solidFill>
                <a:latin typeface="Arial"/>
                <a:ea typeface="Arial"/>
                <a:cs typeface="Arial"/>
                <a:sym typeface="Arial"/>
              </a:rPr>
              <a:t>The variance gives us a statistic with </a:t>
            </a:r>
            <a:r>
              <a:rPr lang="en-US" b="0" i="1">
                <a:solidFill>
                  <a:srgbClr val="6D737D"/>
                </a:solidFill>
                <a:latin typeface="Arial"/>
                <a:ea typeface="Arial"/>
                <a:cs typeface="Arial"/>
                <a:sym typeface="Arial"/>
              </a:rPr>
              <a:t>squared</a:t>
            </a:r>
            <a:r>
              <a:rPr lang="en-US" b="0" i="0">
                <a:solidFill>
                  <a:srgbClr val="6D737D"/>
                </a:solidFill>
                <a:latin typeface="Arial"/>
                <a:ea typeface="Arial"/>
                <a:cs typeface="Arial"/>
                <a:sym typeface="Arial"/>
              </a:rPr>
              <a:t> units. This means that if we started with data on income in dollars ($), then our variance would be in dollars squared ($2). This isn't really useful when we're trying to see how this describes the data; we can use the </a:t>
            </a:r>
            <a:r>
              <a:rPr lang="en-US" b="1" i="0">
                <a:solidFill>
                  <a:srgbClr val="6D737D"/>
                </a:solidFill>
                <a:latin typeface="Arial"/>
                <a:ea typeface="Arial"/>
                <a:cs typeface="Arial"/>
                <a:sym typeface="Arial"/>
              </a:rPr>
              <a:t>magnitude</a:t>
            </a:r>
            <a:r>
              <a:rPr lang="en-US" b="0" i="0">
                <a:solidFill>
                  <a:srgbClr val="6D737D"/>
                </a:solidFill>
                <a:latin typeface="Arial"/>
                <a:ea typeface="Arial"/>
                <a:cs typeface="Arial"/>
                <a:sym typeface="Arial"/>
              </a:rPr>
              <a:t> (size) itself to see how spread out something is (large values = large spread), but beyond that, we need a measure of spread with units that are the same as our data. For this purpose, we use the standard deviation.</a:t>
            </a:r>
            <a:endParaRPr/>
          </a:p>
        </p:txBody>
      </p:sp>
      <p:sp>
        <p:nvSpPr>
          <p:cNvPr id="403" name="Google Shape;4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951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This is tied to how we would imagine the distribution curve: the smaller the standard deviation, the thinner the peak of the curve (</a:t>
            </a:r>
            <a:r>
              <a:rPr lang="en-US" b="1" i="0">
                <a:solidFill>
                  <a:srgbClr val="6D737D"/>
                </a:solidFill>
                <a:latin typeface="Arial"/>
                <a:ea typeface="Arial"/>
                <a:cs typeface="Arial"/>
                <a:sym typeface="Arial"/>
              </a:rPr>
              <a:t>0.5</a:t>
            </a:r>
            <a:r>
              <a:rPr lang="en-US" b="0" i="0">
                <a:solidFill>
                  <a:srgbClr val="6D737D"/>
                </a:solidFill>
                <a:latin typeface="Arial"/>
                <a:ea typeface="Arial"/>
                <a:cs typeface="Arial"/>
                <a:sym typeface="Arial"/>
              </a:rPr>
              <a:t>); the larger the standard deviation, the wider the peak of the curve (</a:t>
            </a:r>
            <a:r>
              <a:rPr lang="en-US" b="1" i="0">
                <a:solidFill>
                  <a:srgbClr val="6D737D"/>
                </a:solidFill>
                <a:latin typeface="Arial"/>
                <a:ea typeface="Arial"/>
                <a:cs typeface="Arial"/>
                <a:sym typeface="Arial"/>
              </a:rPr>
              <a:t>2</a:t>
            </a:r>
            <a:r>
              <a:rPr lang="en-US" b="0" i="0">
                <a:solidFill>
                  <a:srgbClr val="6D737D"/>
                </a:solidFill>
                <a:latin typeface="Arial"/>
                <a:ea typeface="Arial"/>
                <a:cs typeface="Arial"/>
                <a:sym typeface="Arial"/>
              </a:rPr>
              <a:t>):</a:t>
            </a:r>
            <a:endParaRPr/>
          </a:p>
        </p:txBody>
      </p:sp>
      <p:sp>
        <p:nvSpPr>
          <p:cNvPr id="411" name="Google Shape;41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7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pPr marL="457200" lvl="0" indent="-298450" algn="l" rtl="0">
              <a:lnSpc>
                <a:spcPct val="80000"/>
              </a:lnSpc>
              <a:spcBef>
                <a:spcPts val="0"/>
              </a:spcBef>
              <a:spcAft>
                <a:spcPts val="0"/>
              </a:spcAft>
              <a:buSzPts val="1100"/>
              <a:buChar char="●"/>
            </a:pPr>
            <a:r>
              <a:rPr lang="en-US" sz="1017" b="0" i="0" dirty="0">
                <a:solidFill>
                  <a:srgbClr val="6D737D"/>
                </a:solidFill>
                <a:latin typeface="Arial"/>
                <a:ea typeface="Arial"/>
                <a:cs typeface="Arial"/>
                <a:sym typeface="Arial"/>
              </a:rPr>
              <a:t>Suppose that today the temperature is 35°C—we would plug that in for </a:t>
            </a:r>
            <a:r>
              <a:rPr lang="en-US" sz="1017" b="0" i="1" dirty="0">
                <a:solidFill>
                  <a:srgbClr val="6D737D"/>
                </a:solidFill>
                <a:latin typeface="Arial"/>
                <a:ea typeface="Arial"/>
                <a:cs typeface="Arial"/>
                <a:sym typeface="Arial"/>
              </a:rPr>
              <a:t>temperature</a:t>
            </a:r>
            <a:r>
              <a:rPr lang="en-US" sz="1017" b="0" i="0" dirty="0">
                <a:solidFill>
                  <a:srgbClr val="6D737D"/>
                </a:solidFill>
                <a:latin typeface="Arial"/>
                <a:ea typeface="Arial"/>
                <a:cs typeface="Arial"/>
                <a:sym typeface="Arial"/>
              </a:rPr>
              <a:t> in the equation. The result predicts that the ice cream shop will sell 24.54 ice creams. This prediction is along the red line in the previous plot. Note that the ice cream shop can't actually sell fractions of ice cream.</a:t>
            </a:r>
            <a:endParaRPr dirty="0"/>
          </a:p>
          <a:p>
            <a:pPr marL="457200" lvl="0" indent="-298450" algn="l" rtl="0">
              <a:lnSpc>
                <a:spcPct val="80000"/>
              </a:lnSpc>
              <a:spcBef>
                <a:spcPts val="0"/>
              </a:spcBef>
              <a:spcAft>
                <a:spcPts val="0"/>
              </a:spcAft>
              <a:buSzPts val="1100"/>
              <a:buChar char="●"/>
            </a:pPr>
            <a:r>
              <a:rPr lang="en-US" sz="1017" b="0" i="0" dirty="0">
                <a:solidFill>
                  <a:srgbClr val="6D737D"/>
                </a:solidFill>
                <a:latin typeface="Arial"/>
                <a:ea typeface="Arial"/>
                <a:cs typeface="Arial"/>
                <a:sym typeface="Arial"/>
              </a:rPr>
              <a:t>Before leaving the model in the hands of the ice cream shop, it's important to discuss the difference between the dotted and solid portions of the regression line that we obtained. When we make predictions using the solid portion of the line, we are using </a:t>
            </a:r>
            <a:r>
              <a:rPr lang="en-US" sz="1017" b="1" i="0" dirty="0">
                <a:solidFill>
                  <a:srgbClr val="6D737D"/>
                </a:solidFill>
                <a:latin typeface="Arial"/>
                <a:ea typeface="Arial"/>
                <a:cs typeface="Arial"/>
                <a:sym typeface="Arial"/>
              </a:rPr>
              <a:t>interpolation</a:t>
            </a:r>
            <a:r>
              <a:rPr lang="en-US" sz="1017" b="0" i="0" dirty="0">
                <a:solidFill>
                  <a:srgbClr val="6D737D"/>
                </a:solidFill>
                <a:latin typeface="Arial"/>
                <a:ea typeface="Arial"/>
                <a:cs typeface="Arial"/>
                <a:sym typeface="Arial"/>
              </a:rPr>
              <a:t>, meaning that we will be predicting ice cream sales for temperatures the regression was created on. On the other hand, if we try to predict how many ice creams will be sold at 45°C, it is called </a:t>
            </a:r>
            <a:r>
              <a:rPr lang="en-US" sz="1017" b="1" i="0" dirty="0">
                <a:solidFill>
                  <a:srgbClr val="6D737D"/>
                </a:solidFill>
                <a:latin typeface="Arial"/>
                <a:ea typeface="Arial"/>
                <a:cs typeface="Arial"/>
                <a:sym typeface="Arial"/>
              </a:rPr>
              <a:t>extrapolation</a:t>
            </a:r>
            <a:r>
              <a:rPr lang="en-US" sz="1017" b="0" i="0" dirty="0">
                <a:solidFill>
                  <a:srgbClr val="6D737D"/>
                </a:solidFill>
                <a:latin typeface="Arial"/>
                <a:ea typeface="Arial"/>
                <a:cs typeface="Arial"/>
                <a:sym typeface="Arial"/>
              </a:rPr>
              <a:t> (the dotted portion of the line), since we didn't have any temperatures this high when we ran the regression. Extrapolation can be very dangerous as many trends don't continue indefinitely. People may decide not to leave their houses because it is so hot. This means that instead of selling the predicted 39.54 ice creams, they would sell zero.</a:t>
            </a:r>
            <a:endParaRPr dirty="0"/>
          </a:p>
          <a:p>
            <a:pPr marL="457200" lvl="0" indent="-298450" algn="l" rtl="0">
              <a:lnSpc>
                <a:spcPct val="80000"/>
              </a:lnSpc>
              <a:spcBef>
                <a:spcPts val="0"/>
              </a:spcBef>
              <a:spcAft>
                <a:spcPts val="0"/>
              </a:spcAft>
              <a:buSzPts val="1100"/>
              <a:buChar char="●"/>
            </a:pPr>
            <a:r>
              <a:rPr lang="en-US" sz="1017" b="0" i="0" dirty="0">
                <a:solidFill>
                  <a:srgbClr val="6D737D"/>
                </a:solidFill>
                <a:latin typeface="Arial"/>
                <a:ea typeface="Arial"/>
                <a:cs typeface="Arial"/>
                <a:sym typeface="Arial"/>
              </a:rPr>
              <a:t>When working with time series, our terminology is a little different: we often look to </a:t>
            </a:r>
            <a:r>
              <a:rPr lang="en-US" sz="1017" b="1" i="0" dirty="0">
                <a:solidFill>
                  <a:srgbClr val="6D737D"/>
                </a:solidFill>
                <a:latin typeface="Arial"/>
                <a:ea typeface="Arial"/>
                <a:cs typeface="Arial"/>
                <a:sym typeface="Arial"/>
              </a:rPr>
              <a:t>forecast</a:t>
            </a:r>
            <a:r>
              <a:rPr lang="en-US" sz="1017" b="0" i="0" dirty="0">
                <a:solidFill>
                  <a:srgbClr val="6D737D"/>
                </a:solidFill>
                <a:latin typeface="Arial"/>
                <a:ea typeface="Arial"/>
                <a:cs typeface="Arial"/>
                <a:sym typeface="Arial"/>
              </a:rPr>
              <a:t> future values based on past values. Forecasting is a type of prediction for time series. Before we try to model the time series, however, we will often use a process called </a:t>
            </a:r>
            <a:r>
              <a:rPr lang="en-US" sz="1017" b="1" i="0" dirty="0">
                <a:solidFill>
                  <a:srgbClr val="6D737D"/>
                </a:solidFill>
                <a:latin typeface="Arial"/>
                <a:ea typeface="Arial"/>
                <a:cs typeface="Arial"/>
                <a:sym typeface="Arial"/>
              </a:rPr>
              <a:t>time series decomposition</a:t>
            </a:r>
            <a:r>
              <a:rPr lang="en-US" sz="1017" b="0" i="0" dirty="0">
                <a:solidFill>
                  <a:srgbClr val="6D737D"/>
                </a:solidFill>
                <a:latin typeface="Arial"/>
                <a:ea typeface="Arial"/>
                <a:cs typeface="Arial"/>
                <a:sym typeface="Arial"/>
              </a:rPr>
              <a:t> to split the time series into components, which can be combined in an additive or multiplicative fashion and may be used as parts of a model.</a:t>
            </a:r>
            <a:endParaRPr dirty="0"/>
          </a:p>
          <a:p>
            <a:pPr marL="457200" lvl="0" indent="-298450" algn="l" rtl="0">
              <a:lnSpc>
                <a:spcPct val="80000"/>
              </a:lnSpc>
              <a:spcBef>
                <a:spcPts val="0"/>
              </a:spcBef>
              <a:spcAft>
                <a:spcPts val="0"/>
              </a:spcAft>
              <a:buSzPts val="1100"/>
              <a:buChar char="●"/>
            </a:pPr>
            <a:r>
              <a:rPr lang="en-US" sz="1017" b="0" i="0" dirty="0">
                <a:solidFill>
                  <a:srgbClr val="6D737D"/>
                </a:solidFill>
                <a:latin typeface="Arial"/>
                <a:ea typeface="Arial"/>
                <a:cs typeface="Arial"/>
                <a:sym typeface="Arial"/>
              </a:rPr>
              <a:t>The </a:t>
            </a:r>
            <a:r>
              <a:rPr lang="en-US" sz="1017" b="1" i="0" dirty="0">
                <a:solidFill>
                  <a:srgbClr val="6D737D"/>
                </a:solidFill>
                <a:latin typeface="Arial"/>
                <a:ea typeface="Arial"/>
                <a:cs typeface="Arial"/>
                <a:sym typeface="Arial"/>
              </a:rPr>
              <a:t>trend</a:t>
            </a:r>
            <a:r>
              <a:rPr lang="en-US" sz="1017" b="0" i="0" dirty="0">
                <a:solidFill>
                  <a:srgbClr val="6D737D"/>
                </a:solidFill>
                <a:latin typeface="Arial"/>
                <a:ea typeface="Arial"/>
                <a:cs typeface="Arial"/>
                <a:sym typeface="Arial"/>
              </a:rPr>
              <a:t> component describes the behavior of the time series in the </a:t>
            </a:r>
            <a:r>
              <a:rPr lang="en-US" sz="1017" b="1" i="0" dirty="0">
                <a:solidFill>
                  <a:srgbClr val="6D737D"/>
                </a:solidFill>
                <a:latin typeface="Arial"/>
                <a:ea typeface="Arial"/>
                <a:cs typeface="Arial"/>
                <a:sym typeface="Arial"/>
              </a:rPr>
              <a:t>long term</a:t>
            </a:r>
            <a:r>
              <a:rPr lang="en-US" sz="1017" b="0" i="0" dirty="0">
                <a:solidFill>
                  <a:srgbClr val="6D737D"/>
                </a:solidFill>
                <a:latin typeface="Arial"/>
                <a:ea typeface="Arial"/>
                <a:cs typeface="Arial"/>
                <a:sym typeface="Arial"/>
              </a:rPr>
              <a:t> without accounting for seasonal or cyclical effects. Using the trend, we can make broad statements about the time series in the long run, such as </a:t>
            </a:r>
            <a:r>
              <a:rPr lang="en-US" sz="1017" b="0" i="1" dirty="0">
                <a:solidFill>
                  <a:srgbClr val="6D737D"/>
                </a:solidFill>
                <a:latin typeface="Arial"/>
                <a:ea typeface="Arial"/>
                <a:cs typeface="Arial"/>
                <a:sym typeface="Arial"/>
              </a:rPr>
              <a:t>the population of Earth is increasing</a:t>
            </a:r>
            <a:r>
              <a:rPr lang="en-US" sz="1017" b="0" i="0" dirty="0">
                <a:solidFill>
                  <a:srgbClr val="6D737D"/>
                </a:solidFill>
                <a:latin typeface="Arial"/>
                <a:ea typeface="Arial"/>
                <a:cs typeface="Arial"/>
                <a:sym typeface="Arial"/>
              </a:rPr>
              <a:t> or </a:t>
            </a:r>
            <a:r>
              <a:rPr lang="en-US" sz="1017" b="0" i="1" dirty="0">
                <a:solidFill>
                  <a:srgbClr val="6D737D"/>
                </a:solidFill>
                <a:latin typeface="Arial"/>
                <a:ea typeface="Arial"/>
                <a:cs typeface="Arial"/>
                <a:sym typeface="Arial"/>
              </a:rPr>
              <a:t>the value of a stock is stagnating</a:t>
            </a:r>
            <a:r>
              <a:rPr lang="en-US" sz="1017" b="0" i="0" dirty="0">
                <a:solidFill>
                  <a:srgbClr val="6D737D"/>
                </a:solidFill>
                <a:latin typeface="Arial"/>
                <a:ea typeface="Arial"/>
                <a:cs typeface="Arial"/>
                <a:sym typeface="Arial"/>
              </a:rPr>
              <a:t>. The </a:t>
            </a:r>
            <a:r>
              <a:rPr lang="en-US" sz="1017" b="1" i="0" dirty="0">
                <a:solidFill>
                  <a:srgbClr val="6D737D"/>
                </a:solidFill>
                <a:latin typeface="Arial"/>
                <a:ea typeface="Arial"/>
                <a:cs typeface="Arial"/>
                <a:sym typeface="Arial"/>
              </a:rPr>
              <a:t>seasonality</a:t>
            </a:r>
            <a:r>
              <a:rPr lang="en-US" sz="1017" b="0" i="0" dirty="0">
                <a:solidFill>
                  <a:srgbClr val="6D737D"/>
                </a:solidFill>
                <a:latin typeface="Arial"/>
                <a:ea typeface="Arial"/>
                <a:cs typeface="Arial"/>
                <a:sym typeface="Arial"/>
              </a:rPr>
              <a:t> component explains the systematic and calendar-related movements of a time series. For example, the number of ice cream trucks on the streets of New York City is high in the summer and drops to nothing in the winter; this pattern repeats every year, regardless of whether the actual amount each summer is the same. Lastly, the </a:t>
            </a:r>
            <a:r>
              <a:rPr lang="en-US" sz="1017" b="1" i="0" dirty="0">
                <a:solidFill>
                  <a:srgbClr val="6D737D"/>
                </a:solidFill>
                <a:latin typeface="Arial"/>
                <a:ea typeface="Arial"/>
                <a:cs typeface="Arial"/>
                <a:sym typeface="Arial"/>
              </a:rPr>
              <a:t>cyclical</a:t>
            </a:r>
            <a:r>
              <a:rPr lang="en-US" sz="1017" b="0" i="0" dirty="0">
                <a:solidFill>
                  <a:srgbClr val="6D737D"/>
                </a:solidFill>
                <a:latin typeface="Arial"/>
                <a:ea typeface="Arial"/>
                <a:cs typeface="Arial"/>
                <a:sym typeface="Arial"/>
              </a:rPr>
              <a:t> component accounts for anything else unexplained or irregular with the time series; this could be something such as a hurricane driving the number of ice cream trucks down in the </a:t>
            </a:r>
            <a:r>
              <a:rPr lang="en-US" sz="1017" b="1" i="0" dirty="0">
                <a:solidFill>
                  <a:srgbClr val="6D737D"/>
                </a:solidFill>
                <a:latin typeface="Arial"/>
                <a:ea typeface="Arial"/>
                <a:cs typeface="Arial"/>
                <a:sym typeface="Arial"/>
              </a:rPr>
              <a:t>short term</a:t>
            </a:r>
            <a:r>
              <a:rPr lang="en-US" sz="1017" b="0" i="0" dirty="0">
                <a:solidFill>
                  <a:srgbClr val="6D737D"/>
                </a:solidFill>
                <a:latin typeface="Arial"/>
                <a:ea typeface="Arial"/>
                <a:cs typeface="Arial"/>
                <a:sym typeface="Arial"/>
              </a:rPr>
              <a:t> because it isn't safe to be outside. This component is difficult to anticipate with a forecast due to its unexpected nature.</a:t>
            </a:r>
            <a:endParaRPr dirty="0"/>
          </a:p>
          <a:p>
            <a:pPr marL="158750" lvl="0" indent="0" algn="l" rtl="0">
              <a:lnSpc>
                <a:spcPct val="80000"/>
              </a:lnSpc>
              <a:spcBef>
                <a:spcPts val="0"/>
              </a:spcBef>
              <a:spcAft>
                <a:spcPts val="0"/>
              </a:spcAft>
              <a:buSzPts val="1100"/>
              <a:buNone/>
            </a:pPr>
            <a:endParaRPr sz="1017" dirty="0"/>
          </a:p>
        </p:txBody>
      </p:sp>
      <p:sp>
        <p:nvSpPr>
          <p:cNvPr id="620" name="Google Shape;62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54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dirty="0">
                <a:solidFill>
                  <a:srgbClr val="6D737D"/>
                </a:solidFill>
                <a:latin typeface="Arial"/>
                <a:ea typeface="Arial"/>
                <a:cs typeface="Arial"/>
                <a:sym typeface="Arial"/>
              </a:rPr>
              <a:t>We need to learn about the fundamentals of data analysis. Those who have ever looked at the documentation for a software library know how overwhelming it can be if you have no clue what you are looking for. Therefore, it is essential that we master not only the coding aspect but also the thought process and workflow required to analyze data, which will prove the most useful in augmenting our skill set in the future.</a:t>
            </a:r>
            <a:endParaRPr dirty="0"/>
          </a:p>
          <a:p>
            <a:pPr marL="457200" lvl="0" indent="-298450" algn="l" rtl="0">
              <a:lnSpc>
                <a:spcPct val="100000"/>
              </a:lnSpc>
              <a:spcBef>
                <a:spcPts val="0"/>
              </a:spcBef>
              <a:spcAft>
                <a:spcPts val="0"/>
              </a:spcAft>
              <a:buSzPts val="1100"/>
              <a:buChar char="●"/>
            </a:pPr>
            <a:r>
              <a:rPr lang="en-US" b="0" i="0" dirty="0">
                <a:solidFill>
                  <a:srgbClr val="6D737D"/>
                </a:solidFill>
                <a:latin typeface="Arial"/>
                <a:ea typeface="Arial"/>
                <a:cs typeface="Arial"/>
                <a:sym typeface="Arial"/>
              </a:rPr>
              <a:t>Much like the scientific method, data science has some common workflows that we can follow when we want to conduct an analysis and present the results. The backbone of this process is </a:t>
            </a:r>
            <a:r>
              <a:rPr lang="en-US" b="1" i="0" dirty="0">
                <a:solidFill>
                  <a:srgbClr val="6D737D"/>
                </a:solidFill>
                <a:latin typeface="Arial"/>
                <a:ea typeface="Arial"/>
                <a:cs typeface="Arial"/>
                <a:sym typeface="Arial"/>
              </a:rPr>
              <a:t>statistics</a:t>
            </a:r>
            <a:r>
              <a:rPr lang="en-US" b="0" i="0" dirty="0">
                <a:solidFill>
                  <a:srgbClr val="6D737D"/>
                </a:solidFill>
                <a:latin typeface="Arial"/>
                <a:ea typeface="Arial"/>
                <a:cs typeface="Arial"/>
                <a:sym typeface="Arial"/>
              </a:rPr>
              <a:t>, which gives us ways to describe our data, make predictions, and also draw conclusions about it. Since prior knowledge of statistics is not a prerequisite, this lesson will give us exposure to the statistical concepts we will use throughout this course, as well as areas for further exploration.</a:t>
            </a:r>
            <a:endParaRPr dirty="0"/>
          </a:p>
          <a:p>
            <a:pPr marL="457200" lvl="0" indent="-298450" algn="l" rtl="0">
              <a:lnSpc>
                <a:spcPct val="100000"/>
              </a:lnSpc>
              <a:spcBef>
                <a:spcPts val="0"/>
              </a:spcBef>
              <a:spcAft>
                <a:spcPts val="0"/>
              </a:spcAft>
              <a:buSzPts val="1100"/>
              <a:buChar char="●"/>
            </a:pPr>
            <a:r>
              <a:rPr lang="en-US" b="0" i="0" dirty="0">
                <a:solidFill>
                  <a:srgbClr val="6D737D"/>
                </a:solidFill>
                <a:latin typeface="Arial"/>
                <a:ea typeface="Arial"/>
                <a:cs typeface="Arial"/>
                <a:sym typeface="Arial"/>
              </a:rPr>
              <a:t>After covering the fundamentals, we will get our Python environment set up for the remainder of this course. Python is a powerful language, and its uses go way beyond data science: building web applications, software, and web scraping, to name a few. In order to work effectively across projects, we need to learn how to make </a:t>
            </a:r>
            <a:r>
              <a:rPr lang="en-US" b="1" i="0" dirty="0">
                <a:solidFill>
                  <a:srgbClr val="6D737D"/>
                </a:solidFill>
                <a:latin typeface="Arial"/>
                <a:ea typeface="Arial"/>
                <a:cs typeface="Arial"/>
                <a:sym typeface="Arial"/>
              </a:rPr>
              <a:t>virtual environments</a:t>
            </a:r>
            <a:r>
              <a:rPr lang="en-US" b="0" i="0" dirty="0">
                <a:solidFill>
                  <a:srgbClr val="6D737D"/>
                </a:solidFill>
                <a:latin typeface="Arial"/>
                <a:ea typeface="Arial"/>
                <a:cs typeface="Arial"/>
                <a:sym typeface="Arial"/>
              </a:rPr>
              <a:t>, which will isolate each project's dependencies. Finally, we will learn how to work with </a:t>
            </a:r>
            <a:r>
              <a:rPr lang="en-US" b="0" i="0" dirty="0" err="1">
                <a:solidFill>
                  <a:srgbClr val="6D737D"/>
                </a:solidFill>
                <a:latin typeface="Arial"/>
                <a:ea typeface="Arial"/>
                <a:cs typeface="Arial"/>
                <a:sym typeface="Arial"/>
              </a:rPr>
              <a:t>Jupyter</a:t>
            </a:r>
            <a:r>
              <a:rPr lang="en-US" b="0" i="0" dirty="0">
                <a:solidFill>
                  <a:srgbClr val="6D737D"/>
                </a:solidFill>
                <a:latin typeface="Arial"/>
                <a:ea typeface="Arial"/>
                <a:cs typeface="Arial"/>
                <a:sym typeface="Arial"/>
              </a:rPr>
              <a:t> Notebooks in order to follow along with the text.</a:t>
            </a:r>
            <a:endParaRPr dirty="0"/>
          </a:p>
          <a:p>
            <a:pPr marL="158750" lvl="0" indent="0" algn="l" rtl="0">
              <a:lnSpc>
                <a:spcPct val="100000"/>
              </a:lnSpc>
              <a:spcBef>
                <a:spcPts val="0"/>
              </a:spcBef>
              <a:spcAft>
                <a:spcPts val="0"/>
              </a:spcAft>
              <a:buSzPts val="1100"/>
              <a:buNone/>
            </a:pPr>
            <a:endParaRPr dirty="0"/>
          </a:p>
        </p:txBody>
      </p:sp>
      <p:sp>
        <p:nvSpPr>
          <p:cNvPr id="260" name="Google Shape;2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808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lnSpcReduction="10000"/>
          </a:bodyPr>
          <a:lstStyle/>
          <a:p>
            <a:pPr marL="158750" marR="0" lvl="0" indent="0" algn="l" rtl="0">
              <a:lnSpc>
                <a:spcPct val="80000"/>
              </a:lnSpc>
              <a:spcBef>
                <a:spcPts val="0"/>
              </a:spcBef>
              <a:spcAft>
                <a:spcPts val="0"/>
              </a:spcAft>
              <a:buClr>
                <a:srgbClr val="000000"/>
              </a:buClr>
              <a:buSzPts val="1100"/>
              <a:buFont typeface="Arial"/>
              <a:buNone/>
            </a:pPr>
            <a:r>
              <a:rPr lang="en-US" sz="1017"/>
              <a:t>The cyclical component is captured in the noise (random, unpredictable data); after we remove the trend and seasonality from the time series, what we are left with is the residual:</a:t>
            </a:r>
            <a:endParaRPr/>
          </a:p>
          <a:p>
            <a:pPr marL="158750" lvl="0" indent="0" algn="l" rtl="0">
              <a:lnSpc>
                <a:spcPct val="80000"/>
              </a:lnSpc>
              <a:spcBef>
                <a:spcPts val="0"/>
              </a:spcBef>
              <a:spcAft>
                <a:spcPts val="0"/>
              </a:spcAft>
              <a:buSzPts val="1100"/>
              <a:buNone/>
            </a:pPr>
            <a:endParaRPr sz="1017"/>
          </a:p>
          <a:p>
            <a:pPr marL="158750" lvl="0" indent="0" algn="l" rtl="0">
              <a:lnSpc>
                <a:spcPct val="80000"/>
              </a:lnSpc>
              <a:spcBef>
                <a:spcPts val="0"/>
              </a:spcBef>
              <a:spcAft>
                <a:spcPts val="0"/>
              </a:spcAft>
              <a:buSzPts val="1100"/>
              <a:buNone/>
            </a:pPr>
            <a:endParaRPr sz="1017"/>
          </a:p>
          <a:p>
            <a:pPr marL="158750" lvl="0" indent="0" algn="l" rtl="0">
              <a:lnSpc>
                <a:spcPct val="80000"/>
              </a:lnSpc>
              <a:spcBef>
                <a:spcPts val="0"/>
              </a:spcBef>
              <a:spcAft>
                <a:spcPts val="0"/>
              </a:spcAft>
              <a:buSzPts val="1100"/>
              <a:buNone/>
            </a:pPr>
            <a:endParaRPr sz="1017"/>
          </a:p>
          <a:p>
            <a:pPr marL="158750" lvl="0" indent="0" algn="l" rtl="0">
              <a:lnSpc>
                <a:spcPct val="80000"/>
              </a:lnSpc>
              <a:spcBef>
                <a:spcPts val="0"/>
              </a:spcBef>
              <a:spcAft>
                <a:spcPts val="0"/>
              </a:spcAft>
              <a:buSzPts val="1100"/>
              <a:buNone/>
            </a:pPr>
            <a:endParaRPr sz="1017"/>
          </a:p>
          <a:p>
            <a:pPr marL="457200" lvl="0" indent="-298450" algn="l" rtl="0">
              <a:lnSpc>
                <a:spcPct val="80000"/>
              </a:lnSpc>
              <a:spcBef>
                <a:spcPts val="0"/>
              </a:spcBef>
              <a:spcAft>
                <a:spcPts val="0"/>
              </a:spcAft>
              <a:buSzPts val="1100"/>
              <a:buChar char="●"/>
            </a:pPr>
            <a:r>
              <a:rPr lang="en-US" sz="1017" b="0" i="0">
                <a:solidFill>
                  <a:srgbClr val="6D737D"/>
                </a:solidFill>
                <a:latin typeface="Arial"/>
                <a:ea typeface="Arial"/>
                <a:cs typeface="Arial"/>
                <a:sym typeface="Arial"/>
              </a:rPr>
              <a:t>When building models to forecast time series, some common methods include exponential smoothing and ARIMA-family models. </a:t>
            </a:r>
            <a:r>
              <a:rPr lang="en-US" sz="1017" b="1" i="0">
                <a:solidFill>
                  <a:srgbClr val="6D737D"/>
                </a:solidFill>
                <a:latin typeface="Arial"/>
                <a:ea typeface="Arial"/>
                <a:cs typeface="Arial"/>
                <a:sym typeface="Arial"/>
              </a:rPr>
              <a:t>ARIMA</a:t>
            </a:r>
            <a:r>
              <a:rPr lang="en-US" sz="1017" b="0" i="0">
                <a:solidFill>
                  <a:srgbClr val="6D737D"/>
                </a:solidFill>
                <a:latin typeface="Arial"/>
                <a:ea typeface="Arial"/>
                <a:cs typeface="Arial"/>
                <a:sym typeface="Arial"/>
              </a:rPr>
              <a:t> stands for </a:t>
            </a:r>
            <a:r>
              <a:rPr lang="en-US" sz="1017" b="1" i="0">
                <a:solidFill>
                  <a:srgbClr val="6D737D"/>
                </a:solidFill>
                <a:latin typeface="Arial"/>
                <a:ea typeface="Arial"/>
                <a:cs typeface="Arial"/>
                <a:sym typeface="Arial"/>
              </a:rPr>
              <a:t>autoregressive</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AR</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integrated</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I</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moving average</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MA</a:t>
            </a:r>
            <a:r>
              <a:rPr lang="en-US" sz="1017" b="0" i="0">
                <a:solidFill>
                  <a:srgbClr val="6D737D"/>
                </a:solidFill>
                <a:latin typeface="Arial"/>
                <a:ea typeface="Arial"/>
                <a:cs typeface="Arial"/>
                <a:sym typeface="Arial"/>
              </a:rPr>
              <a:t>). </a:t>
            </a:r>
            <a:r>
              <a:rPr lang="en-US" sz="1017" b="1" i="0">
                <a:solidFill>
                  <a:srgbClr val="6D737D"/>
                </a:solidFill>
                <a:latin typeface="Arial"/>
                <a:ea typeface="Arial"/>
                <a:cs typeface="Arial"/>
                <a:sym typeface="Arial"/>
              </a:rPr>
              <a:t>Autoregressive</a:t>
            </a:r>
            <a:r>
              <a:rPr lang="en-US" sz="1017" b="0" i="0">
                <a:solidFill>
                  <a:srgbClr val="6D737D"/>
                </a:solidFill>
                <a:latin typeface="Arial"/>
                <a:ea typeface="Arial"/>
                <a:cs typeface="Arial"/>
                <a:sym typeface="Arial"/>
              </a:rPr>
              <a:t> models take advantage of the fact that an observation at time </a:t>
            </a:r>
            <a:r>
              <a:rPr lang="en-US" sz="1017" b="0" i="1">
                <a:solidFill>
                  <a:srgbClr val="6D737D"/>
                </a:solidFill>
                <a:latin typeface="Arial"/>
                <a:ea typeface="Arial"/>
                <a:cs typeface="Arial"/>
                <a:sym typeface="Arial"/>
              </a:rPr>
              <a:t>t</a:t>
            </a:r>
            <a:r>
              <a:rPr lang="en-US" sz="1017" b="0" i="0">
                <a:solidFill>
                  <a:srgbClr val="6D737D"/>
                </a:solidFill>
                <a:latin typeface="Arial"/>
                <a:ea typeface="Arial"/>
                <a:cs typeface="Arial"/>
                <a:sym typeface="Arial"/>
              </a:rPr>
              <a:t> is </a:t>
            </a:r>
            <a:r>
              <a:rPr lang="en-US" sz="1017" b="0" i="1">
                <a:solidFill>
                  <a:srgbClr val="6D737D"/>
                </a:solidFill>
                <a:latin typeface="Arial"/>
                <a:ea typeface="Arial"/>
                <a:cs typeface="Arial"/>
                <a:sym typeface="Arial"/>
              </a:rPr>
              <a:t>correlated</a:t>
            </a:r>
            <a:r>
              <a:rPr lang="en-US" sz="1017" b="0" i="0">
                <a:solidFill>
                  <a:srgbClr val="6D737D"/>
                </a:solidFill>
                <a:latin typeface="Arial"/>
                <a:ea typeface="Arial"/>
                <a:cs typeface="Arial"/>
                <a:sym typeface="Arial"/>
              </a:rPr>
              <a:t> to a previous observation, for example, at time </a:t>
            </a:r>
            <a:r>
              <a:rPr lang="en-US" sz="1017" b="0" i="1">
                <a:solidFill>
                  <a:srgbClr val="6D737D"/>
                </a:solidFill>
                <a:latin typeface="Arial"/>
                <a:ea typeface="Arial"/>
                <a:cs typeface="Arial"/>
                <a:sym typeface="Arial"/>
              </a:rPr>
              <a:t>t - 1</a:t>
            </a:r>
            <a:r>
              <a:rPr lang="en-US" sz="1017" b="0" i="0">
                <a:solidFill>
                  <a:srgbClr val="6D737D"/>
                </a:solidFill>
                <a:latin typeface="Arial"/>
                <a:ea typeface="Arial"/>
                <a:cs typeface="Arial"/>
                <a:sym typeface="Arial"/>
              </a:rPr>
              <a:t>. In </a:t>
            </a:r>
            <a:r>
              <a:rPr lang="en-US" sz="1017" b="0" i="1" u="sng" strike="noStrike">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lesson 5</a:t>
            </a:r>
            <a:r>
              <a:rPr lang="en-US" sz="1017" b="0" i="0">
                <a:solidFill>
                  <a:srgbClr val="6D737D"/>
                </a:solidFill>
                <a:latin typeface="Arial"/>
                <a:ea typeface="Arial"/>
                <a:cs typeface="Arial"/>
                <a:sym typeface="Arial"/>
              </a:rPr>
              <a:t>, </a:t>
            </a:r>
            <a:r>
              <a:rPr lang="en-US" sz="1017" b="0" i="1">
                <a:solidFill>
                  <a:srgbClr val="6D737D"/>
                </a:solidFill>
                <a:latin typeface="Arial"/>
                <a:ea typeface="Arial"/>
                <a:cs typeface="Arial"/>
                <a:sym typeface="Arial"/>
              </a:rPr>
              <a:t>Visualizing Data with Pandas and Matplotlib</a:t>
            </a:r>
            <a:r>
              <a:rPr lang="en-US" sz="1017" b="0" i="0">
                <a:solidFill>
                  <a:srgbClr val="6D737D"/>
                </a:solidFill>
                <a:latin typeface="Arial"/>
                <a:ea typeface="Arial"/>
                <a:cs typeface="Arial"/>
                <a:sym typeface="Arial"/>
              </a:rPr>
              <a:t>, we will look at some techniques for determining whether a time series is autoregressive; note that not all time series are. The </a:t>
            </a:r>
            <a:r>
              <a:rPr lang="en-US" sz="1017" b="1" i="0">
                <a:solidFill>
                  <a:srgbClr val="6D737D"/>
                </a:solidFill>
                <a:latin typeface="Arial"/>
                <a:ea typeface="Arial"/>
                <a:cs typeface="Arial"/>
                <a:sym typeface="Arial"/>
              </a:rPr>
              <a:t>integrated</a:t>
            </a:r>
            <a:r>
              <a:rPr lang="en-US" sz="1017" b="0" i="0">
                <a:solidFill>
                  <a:srgbClr val="6D737D"/>
                </a:solidFill>
                <a:latin typeface="Arial"/>
                <a:ea typeface="Arial"/>
                <a:cs typeface="Arial"/>
                <a:sym typeface="Arial"/>
              </a:rPr>
              <a:t> component concerns the </a:t>
            </a:r>
            <a:r>
              <a:rPr lang="en-US" sz="1017" b="1" i="0">
                <a:solidFill>
                  <a:srgbClr val="6D737D"/>
                </a:solidFill>
                <a:latin typeface="Arial"/>
                <a:ea typeface="Arial"/>
                <a:cs typeface="Arial"/>
                <a:sym typeface="Arial"/>
              </a:rPr>
              <a:t>differenced</a:t>
            </a:r>
            <a:r>
              <a:rPr lang="en-US" sz="1017" b="0" i="0">
                <a:solidFill>
                  <a:srgbClr val="6D737D"/>
                </a:solidFill>
                <a:latin typeface="Arial"/>
                <a:ea typeface="Arial"/>
                <a:cs typeface="Arial"/>
                <a:sym typeface="Arial"/>
              </a:rPr>
              <a:t> data, or the </a:t>
            </a:r>
            <a:r>
              <a:rPr lang="en-US" sz="1017" b="0" i="1">
                <a:solidFill>
                  <a:srgbClr val="6D737D"/>
                </a:solidFill>
                <a:latin typeface="Arial"/>
                <a:ea typeface="Arial"/>
                <a:cs typeface="Arial"/>
                <a:sym typeface="Arial"/>
              </a:rPr>
              <a:t>change</a:t>
            </a:r>
            <a:r>
              <a:rPr lang="en-US" sz="1017" b="0" i="0">
                <a:solidFill>
                  <a:srgbClr val="6D737D"/>
                </a:solidFill>
                <a:latin typeface="Arial"/>
                <a:ea typeface="Arial"/>
                <a:cs typeface="Arial"/>
                <a:sym typeface="Arial"/>
              </a:rPr>
              <a:t> in the data from one time to another. For example, if we were concerned with a </a:t>
            </a:r>
            <a:r>
              <a:rPr lang="en-US" sz="1017" b="1" i="0">
                <a:solidFill>
                  <a:srgbClr val="6D737D"/>
                </a:solidFill>
                <a:latin typeface="Arial"/>
                <a:ea typeface="Arial"/>
                <a:cs typeface="Arial"/>
                <a:sym typeface="Arial"/>
              </a:rPr>
              <a:t>lag</a:t>
            </a:r>
            <a:r>
              <a:rPr lang="en-US" sz="1017" b="0" i="0">
                <a:solidFill>
                  <a:srgbClr val="6D737D"/>
                </a:solidFill>
                <a:latin typeface="Arial"/>
                <a:ea typeface="Arial"/>
                <a:cs typeface="Arial"/>
                <a:sym typeface="Arial"/>
              </a:rPr>
              <a:t> (distance between times) of 1, the differenced data would be the value at time </a:t>
            </a:r>
            <a:r>
              <a:rPr lang="en-US" sz="1017" b="0" i="1">
                <a:solidFill>
                  <a:srgbClr val="6D737D"/>
                </a:solidFill>
                <a:latin typeface="Arial"/>
                <a:ea typeface="Arial"/>
                <a:cs typeface="Arial"/>
                <a:sym typeface="Arial"/>
              </a:rPr>
              <a:t>t</a:t>
            </a:r>
            <a:r>
              <a:rPr lang="en-US" sz="1017" b="0" i="0">
                <a:solidFill>
                  <a:srgbClr val="6D737D"/>
                </a:solidFill>
                <a:latin typeface="Arial"/>
                <a:ea typeface="Arial"/>
                <a:cs typeface="Arial"/>
                <a:sym typeface="Arial"/>
              </a:rPr>
              <a:t> subtracted by the value at time </a:t>
            </a:r>
            <a:r>
              <a:rPr lang="en-US" sz="1017" b="0" i="1">
                <a:solidFill>
                  <a:srgbClr val="6D737D"/>
                </a:solidFill>
                <a:latin typeface="Arial"/>
                <a:ea typeface="Arial"/>
                <a:cs typeface="Arial"/>
                <a:sym typeface="Arial"/>
              </a:rPr>
              <a:t>t - 1</a:t>
            </a:r>
            <a:r>
              <a:rPr lang="en-US" sz="1017" b="0" i="0">
                <a:solidFill>
                  <a:srgbClr val="6D737D"/>
                </a:solidFill>
                <a:latin typeface="Arial"/>
                <a:ea typeface="Arial"/>
                <a:cs typeface="Arial"/>
                <a:sym typeface="Arial"/>
              </a:rPr>
              <a:t>. Lastly, the </a:t>
            </a:r>
            <a:r>
              <a:rPr lang="en-US" sz="1017" b="1" i="0">
                <a:solidFill>
                  <a:srgbClr val="6D737D"/>
                </a:solidFill>
                <a:latin typeface="Arial"/>
                <a:ea typeface="Arial"/>
                <a:cs typeface="Arial"/>
                <a:sym typeface="Arial"/>
              </a:rPr>
              <a:t>moving average</a:t>
            </a:r>
            <a:r>
              <a:rPr lang="en-US" sz="1017" b="0" i="0">
                <a:solidFill>
                  <a:srgbClr val="6D737D"/>
                </a:solidFill>
                <a:latin typeface="Arial"/>
                <a:ea typeface="Arial"/>
                <a:cs typeface="Arial"/>
                <a:sym typeface="Arial"/>
              </a:rPr>
              <a:t> component uses a sliding window to average the last </a:t>
            </a:r>
            <a:r>
              <a:rPr lang="en-US" sz="1017" b="0" i="1">
                <a:solidFill>
                  <a:srgbClr val="6D737D"/>
                </a:solidFill>
                <a:latin typeface="Arial"/>
                <a:ea typeface="Arial"/>
                <a:cs typeface="Arial"/>
                <a:sym typeface="Arial"/>
              </a:rPr>
              <a:t>x</a:t>
            </a:r>
            <a:r>
              <a:rPr lang="en-US" sz="1017" b="0" i="0">
                <a:solidFill>
                  <a:srgbClr val="6D737D"/>
                </a:solidFill>
                <a:latin typeface="Arial"/>
                <a:ea typeface="Arial"/>
                <a:cs typeface="Arial"/>
                <a:sym typeface="Arial"/>
              </a:rPr>
              <a:t> observations, where </a:t>
            </a:r>
            <a:r>
              <a:rPr lang="en-US" sz="1017" b="0" i="1">
                <a:solidFill>
                  <a:srgbClr val="6D737D"/>
                </a:solidFill>
                <a:latin typeface="Arial"/>
                <a:ea typeface="Arial"/>
                <a:cs typeface="Arial"/>
                <a:sym typeface="Arial"/>
              </a:rPr>
              <a:t>x</a:t>
            </a:r>
            <a:r>
              <a:rPr lang="en-US" sz="1017" b="0" i="0">
                <a:solidFill>
                  <a:srgbClr val="6D737D"/>
                </a:solidFill>
                <a:latin typeface="Arial"/>
                <a:ea typeface="Arial"/>
                <a:cs typeface="Arial"/>
                <a:sym typeface="Arial"/>
              </a:rPr>
              <a:t> is the length of the sliding window. If, for example, we have a 3-period moving average, by the time we have all of the data up to time 5, our moving average calculation only uses time periods 3, 4, and 5 to forecast time 6. We will build an ARIMA model in </a:t>
            </a:r>
            <a:r>
              <a:rPr lang="en-US" sz="1017" b="0" i="1" u="sng" strike="noStrike">
                <a:solidFill>
                  <a:srgbClr val="4AC5E3"/>
                </a:solidFill>
                <a:latin typeface="Arial"/>
                <a:ea typeface="Arial"/>
                <a:cs typeface="Arial"/>
                <a:sym typeface="Arial"/>
                <a:hlinkClick r:id="rId4">
                  <a:extLst>
                    <a:ext uri="{A12FA001-AC4F-418D-AE19-62706E023703}">
                      <ahyp:hlinkClr xmlns:ahyp="http://schemas.microsoft.com/office/drawing/2018/hyperlinkcolor" val="tx"/>
                    </a:ext>
                  </a:extLst>
                </a:hlinkClick>
              </a:rPr>
              <a:t>lesson 7</a:t>
            </a:r>
            <a:r>
              <a:rPr lang="en-US" sz="1017" b="0" i="0">
                <a:solidFill>
                  <a:srgbClr val="6D737D"/>
                </a:solidFill>
                <a:latin typeface="Arial"/>
                <a:ea typeface="Arial"/>
                <a:cs typeface="Arial"/>
                <a:sym typeface="Arial"/>
              </a:rPr>
              <a:t>, </a:t>
            </a:r>
            <a:r>
              <a:rPr lang="en-US" sz="1017" b="0" i="1">
                <a:solidFill>
                  <a:srgbClr val="6D737D"/>
                </a:solidFill>
                <a:latin typeface="Arial"/>
                <a:ea typeface="Arial"/>
                <a:cs typeface="Arial"/>
                <a:sym typeface="Arial"/>
              </a:rPr>
              <a:t>Financial Analysis – Bitcoin and the Stock Market</a:t>
            </a:r>
            <a:r>
              <a:rPr lang="en-US" sz="1017" b="0" i="0">
                <a:solidFill>
                  <a:srgbClr val="6D737D"/>
                </a:solidFill>
                <a:latin typeface="Arial"/>
                <a:ea typeface="Arial"/>
                <a:cs typeface="Arial"/>
                <a:sym typeface="Arial"/>
              </a:rPr>
              <a:t>.</a:t>
            </a:r>
            <a:endParaRPr/>
          </a:p>
          <a:p>
            <a:pPr marL="457200" lvl="0" indent="-298450" algn="l" rtl="0">
              <a:lnSpc>
                <a:spcPct val="80000"/>
              </a:lnSpc>
              <a:spcBef>
                <a:spcPts val="0"/>
              </a:spcBef>
              <a:spcAft>
                <a:spcPts val="0"/>
              </a:spcAft>
              <a:buSzPts val="1100"/>
              <a:buChar char="●"/>
            </a:pPr>
            <a:r>
              <a:rPr lang="en-US" sz="1017" b="0" i="0">
                <a:solidFill>
                  <a:srgbClr val="6D737D"/>
                </a:solidFill>
                <a:latin typeface="Arial"/>
                <a:ea typeface="Arial"/>
                <a:cs typeface="Arial"/>
                <a:sym typeface="Arial"/>
              </a:rPr>
              <a:t>The moving average puts equal weight on each time period in the past involved in the calculation. In practice, this isn't always a realistic expectation of our data. Sometimes, </a:t>
            </a:r>
            <a:r>
              <a:rPr lang="en-US" sz="1017" b="0" i="1">
                <a:solidFill>
                  <a:srgbClr val="6D737D"/>
                </a:solidFill>
                <a:latin typeface="Arial"/>
                <a:ea typeface="Arial"/>
                <a:cs typeface="Arial"/>
                <a:sym typeface="Arial"/>
              </a:rPr>
              <a:t>all</a:t>
            </a:r>
            <a:r>
              <a:rPr lang="en-US" sz="1017" b="0" i="0">
                <a:solidFill>
                  <a:srgbClr val="6D737D"/>
                </a:solidFill>
                <a:latin typeface="Arial"/>
                <a:ea typeface="Arial"/>
                <a:cs typeface="Arial"/>
                <a:sym typeface="Arial"/>
              </a:rPr>
              <a:t> past values are important, but they </a:t>
            </a:r>
            <a:r>
              <a:rPr lang="en-US" sz="1017" b="0" i="1">
                <a:solidFill>
                  <a:srgbClr val="6D737D"/>
                </a:solidFill>
                <a:latin typeface="Arial"/>
                <a:ea typeface="Arial"/>
                <a:cs typeface="Arial"/>
                <a:sym typeface="Arial"/>
              </a:rPr>
              <a:t>vary</a:t>
            </a:r>
            <a:r>
              <a:rPr lang="en-US" sz="1017" b="0" i="0">
                <a:solidFill>
                  <a:srgbClr val="6D737D"/>
                </a:solidFill>
                <a:latin typeface="Arial"/>
                <a:ea typeface="Arial"/>
                <a:cs typeface="Arial"/>
                <a:sym typeface="Arial"/>
              </a:rPr>
              <a:t> in their influence on future data points. For these cases, we can use </a:t>
            </a:r>
            <a:r>
              <a:rPr lang="en-US" sz="1017" b="1" i="0">
                <a:solidFill>
                  <a:srgbClr val="6D737D"/>
                </a:solidFill>
                <a:latin typeface="Arial"/>
                <a:ea typeface="Arial"/>
                <a:cs typeface="Arial"/>
                <a:sym typeface="Arial"/>
              </a:rPr>
              <a:t>exponential smoothing</a:t>
            </a:r>
            <a:r>
              <a:rPr lang="en-US" sz="1017" b="0" i="0">
                <a:solidFill>
                  <a:srgbClr val="6D737D"/>
                </a:solidFill>
                <a:latin typeface="Arial"/>
                <a:ea typeface="Arial"/>
                <a:cs typeface="Arial"/>
                <a:sym typeface="Arial"/>
              </a:rPr>
              <a:t>, which allows us to put more weight on more recent values and less weight on values further away from what we are predicting.</a:t>
            </a:r>
            <a:endParaRPr/>
          </a:p>
          <a:p>
            <a:pPr marL="457200" lvl="0" indent="-298450" algn="l" rtl="0">
              <a:lnSpc>
                <a:spcPct val="80000"/>
              </a:lnSpc>
              <a:spcBef>
                <a:spcPts val="0"/>
              </a:spcBef>
              <a:spcAft>
                <a:spcPts val="0"/>
              </a:spcAft>
              <a:buSzPts val="1100"/>
              <a:buChar char="●"/>
            </a:pPr>
            <a:r>
              <a:rPr lang="en-US" sz="1017" b="0" i="0">
                <a:solidFill>
                  <a:srgbClr val="6D737D"/>
                </a:solidFill>
                <a:latin typeface="Arial"/>
                <a:ea typeface="Arial"/>
                <a:cs typeface="Arial"/>
                <a:sym typeface="Arial"/>
              </a:rPr>
              <a:t>Note that we aren't limited to predicting numbers; in fact, depending on the data, our predictions could be categorical in nature—things such as determining which flavor of ice cream will sell the most on a given day or whether an email is spam or not. This type of prediction will be introduced in </a:t>
            </a:r>
            <a:r>
              <a:rPr lang="en-US" sz="1017" b="0" i="1" u="sng" strike="noStrike">
                <a:solidFill>
                  <a:srgbClr val="4AC5E3"/>
                </a:solidFill>
                <a:latin typeface="Arial"/>
                <a:ea typeface="Arial"/>
                <a:cs typeface="Arial"/>
                <a:sym typeface="Arial"/>
                <a:hlinkClick r:id="rId5">
                  <a:extLst>
                    <a:ext uri="{A12FA001-AC4F-418D-AE19-62706E023703}">
                      <ahyp:hlinkClr xmlns:ahyp="http://schemas.microsoft.com/office/drawing/2018/hyperlinkcolor" val="tx"/>
                    </a:ext>
                  </a:extLst>
                </a:hlinkClick>
              </a:rPr>
              <a:t>lesson 9</a:t>
            </a:r>
            <a:r>
              <a:rPr lang="en-US" sz="1017" b="0" i="0">
                <a:solidFill>
                  <a:srgbClr val="6D737D"/>
                </a:solidFill>
                <a:latin typeface="Arial"/>
                <a:ea typeface="Arial"/>
                <a:cs typeface="Arial"/>
                <a:sym typeface="Arial"/>
              </a:rPr>
              <a:t>, </a:t>
            </a:r>
            <a:r>
              <a:rPr lang="en-US" sz="1017" b="0" i="1">
                <a:solidFill>
                  <a:srgbClr val="6D737D"/>
                </a:solidFill>
                <a:latin typeface="Arial"/>
                <a:ea typeface="Arial"/>
                <a:cs typeface="Arial"/>
                <a:sym typeface="Arial"/>
              </a:rPr>
              <a:t>Getting Started with Machine Learning in Python</a:t>
            </a:r>
            <a:r>
              <a:rPr lang="en-US" sz="1017" b="0" i="0">
                <a:solidFill>
                  <a:srgbClr val="6D737D"/>
                </a:solidFill>
                <a:latin typeface="Arial"/>
                <a:ea typeface="Arial"/>
                <a:cs typeface="Arial"/>
                <a:sym typeface="Arial"/>
              </a:rPr>
              <a:t>.</a:t>
            </a:r>
            <a:endParaRPr/>
          </a:p>
          <a:p>
            <a:pPr marL="158750" lvl="0" indent="0" algn="l" rtl="0">
              <a:lnSpc>
                <a:spcPct val="80000"/>
              </a:lnSpc>
              <a:spcBef>
                <a:spcPts val="0"/>
              </a:spcBef>
              <a:spcAft>
                <a:spcPts val="0"/>
              </a:spcAft>
              <a:buSzPts val="1100"/>
              <a:buNone/>
            </a:pPr>
            <a:endParaRPr sz="1017"/>
          </a:p>
        </p:txBody>
      </p:sp>
      <p:sp>
        <p:nvSpPr>
          <p:cNvPr id="629" name="Google Shape;62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319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As mentioned earlier, inferential statistics deals with inferring or deducing things from the sample data we have in order to make statements about the population as a whole. When we're looking to state our conclusions, we have to be mindful of whether we conducted an observational study or an experiment. With an </a:t>
            </a:r>
            <a:r>
              <a:rPr lang="en-US" sz="687" b="1" i="0">
                <a:solidFill>
                  <a:srgbClr val="6D737D"/>
                </a:solidFill>
                <a:latin typeface="Arial"/>
                <a:ea typeface="Arial"/>
                <a:cs typeface="Arial"/>
                <a:sym typeface="Arial"/>
              </a:rPr>
              <a:t>observational study</a:t>
            </a:r>
            <a:r>
              <a:rPr lang="en-US" sz="687" b="0" i="0">
                <a:solidFill>
                  <a:srgbClr val="6D737D"/>
                </a:solidFill>
                <a:latin typeface="Arial"/>
                <a:ea typeface="Arial"/>
                <a:cs typeface="Arial"/>
                <a:sym typeface="Arial"/>
              </a:rPr>
              <a:t>, the independent variable is not under the control of the researchers, and so we are </a:t>
            </a:r>
            <a:r>
              <a:rPr lang="en-US" sz="687" b="0" i="1">
                <a:solidFill>
                  <a:srgbClr val="6D737D"/>
                </a:solidFill>
                <a:latin typeface="Arial"/>
                <a:ea typeface="Arial"/>
                <a:cs typeface="Arial"/>
                <a:sym typeface="Arial"/>
              </a:rPr>
              <a:t>observing</a:t>
            </a:r>
            <a:r>
              <a:rPr lang="en-US" sz="687" b="0" i="0">
                <a:solidFill>
                  <a:srgbClr val="6D737D"/>
                </a:solidFill>
                <a:latin typeface="Arial"/>
                <a:ea typeface="Arial"/>
                <a:cs typeface="Arial"/>
                <a:sym typeface="Arial"/>
              </a:rPr>
              <a:t> those taking part in our study (think about studies on smoking—we can't force people to smoke). The fact that we can't control the independent variable means that we </a:t>
            </a:r>
            <a:r>
              <a:rPr lang="en-US" sz="687" b="0" i="1">
                <a:solidFill>
                  <a:srgbClr val="6D737D"/>
                </a:solidFill>
                <a:latin typeface="Arial"/>
                <a:ea typeface="Arial"/>
                <a:cs typeface="Arial"/>
                <a:sym typeface="Arial"/>
              </a:rPr>
              <a:t>cannot</a:t>
            </a:r>
            <a:r>
              <a:rPr lang="en-US" sz="687" b="0" i="0">
                <a:solidFill>
                  <a:srgbClr val="6D737D"/>
                </a:solidFill>
                <a:latin typeface="Arial"/>
                <a:ea typeface="Arial"/>
                <a:cs typeface="Arial"/>
                <a:sym typeface="Arial"/>
              </a:rPr>
              <a:t> conclude causation.</a:t>
            </a:r>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28600" algn="l" rtl="0">
              <a:lnSpc>
                <a:spcPct val="80000"/>
              </a:lnSpc>
              <a:spcBef>
                <a:spcPts val="0"/>
              </a:spcBef>
              <a:spcAft>
                <a:spcPts val="0"/>
              </a:spcAft>
              <a:buSzPts val="1100"/>
              <a:buNone/>
            </a:pPr>
            <a:endParaRPr sz="687" b="0" i="0">
              <a:solidFill>
                <a:srgbClr val="6D737D"/>
              </a:solidFill>
              <a:latin typeface="Arial"/>
              <a:ea typeface="Arial"/>
              <a:cs typeface="Arial"/>
              <a:sym typeface="Arial"/>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Note that the control group doesn't receive treatment; they can be given a placebo (depending on what the study is). The ideal setup for this is </a:t>
            </a:r>
            <a:r>
              <a:rPr lang="en-US" sz="687" b="1" i="0">
                <a:solidFill>
                  <a:srgbClr val="6D737D"/>
                </a:solidFill>
                <a:latin typeface="Arial"/>
                <a:ea typeface="Arial"/>
                <a:cs typeface="Arial"/>
                <a:sym typeface="Arial"/>
              </a:rPr>
              <a:t>double-blind</a:t>
            </a:r>
            <a:r>
              <a:rPr lang="en-US" sz="687" b="0" i="0">
                <a:solidFill>
                  <a:srgbClr val="6D737D"/>
                </a:solidFill>
                <a:latin typeface="Arial"/>
                <a:ea typeface="Arial"/>
                <a:cs typeface="Arial"/>
                <a:sym typeface="Arial"/>
              </a:rPr>
              <a:t>, where the researchers administering the treatment don't know which treatment is the placebo and also don't know which subject belongs to which group.</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Important note</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We can often find reference to Bayesian inference and frequentist inference. These are based on two different ways of approaching probability. Frequentist statistics focuses on the frequency of the event, while Bayesian statistics uses a degree of belief when determining the probability of an event. We will see an example of Bayesian statistics in </a:t>
            </a:r>
            <a:r>
              <a:rPr lang="en-US" sz="687" b="0" i="1" u="sng" strike="noStrike">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lesson 11</a:t>
            </a:r>
            <a:r>
              <a:rPr lang="en-US" sz="687" b="0" i="0">
                <a:solidFill>
                  <a:srgbClr val="6D737D"/>
                </a:solidFill>
                <a:latin typeface="Arial"/>
                <a:ea typeface="Arial"/>
                <a:cs typeface="Arial"/>
                <a:sym typeface="Arial"/>
              </a:rPr>
              <a:t>, </a:t>
            </a:r>
            <a:r>
              <a:rPr lang="en-US" sz="687" b="0" i="1">
                <a:solidFill>
                  <a:srgbClr val="6D737D"/>
                </a:solidFill>
                <a:latin typeface="Arial"/>
                <a:ea typeface="Arial"/>
                <a:cs typeface="Arial"/>
                <a:sym typeface="Arial"/>
              </a:rPr>
              <a:t>Machine Learning Anomaly Detection</a:t>
            </a:r>
            <a:r>
              <a:rPr lang="en-US" sz="687" b="0" i="0">
                <a:solidFill>
                  <a:srgbClr val="6D737D"/>
                </a:solidFill>
                <a:latin typeface="Arial"/>
                <a:ea typeface="Arial"/>
                <a:cs typeface="Arial"/>
                <a:sym typeface="Arial"/>
              </a:rPr>
              <a:t>. You can read more about how these methods differ at </a:t>
            </a:r>
            <a:r>
              <a:rPr lang="en-US" sz="687" b="0" i="0" u="sng" strike="noStrike">
                <a:solidFill>
                  <a:srgbClr val="4AC5E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https://www.probabilisticworld.com/frequentist-bayesian-approaches-inferential-statistics/</a:t>
            </a:r>
            <a:r>
              <a:rPr lang="en-US" sz="687" b="0" i="0">
                <a:solidFill>
                  <a:srgbClr val="6D737D"/>
                </a:solidFill>
                <a:latin typeface="Arial"/>
                <a:ea typeface="Arial"/>
                <a:cs typeface="Arial"/>
                <a:sym typeface="Arial"/>
              </a:rPr>
              <a:t>.</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Inferential statistics gives us tools to translate our understanding of the sample data to a statement about the population. Remember that the sample statistics we discussed earlier are estimators for the population parameters. Our estimators need </a:t>
            </a:r>
            <a:r>
              <a:rPr lang="en-US" sz="687" b="1" i="0">
                <a:solidFill>
                  <a:srgbClr val="6D737D"/>
                </a:solidFill>
                <a:latin typeface="Arial"/>
                <a:ea typeface="Arial"/>
                <a:cs typeface="Arial"/>
                <a:sym typeface="Arial"/>
              </a:rPr>
              <a:t>confidence intervals</a:t>
            </a:r>
            <a:r>
              <a:rPr lang="en-US" sz="687" b="0" i="0">
                <a:solidFill>
                  <a:srgbClr val="6D737D"/>
                </a:solidFill>
                <a:latin typeface="Arial"/>
                <a:ea typeface="Arial"/>
                <a:cs typeface="Arial"/>
                <a:sym typeface="Arial"/>
              </a:rPr>
              <a:t>, which provide a point estimate and a margin of error around it. This is the range that the true population parameter will be in at a certain </a:t>
            </a:r>
            <a:r>
              <a:rPr lang="en-US" sz="687" b="1" i="0">
                <a:solidFill>
                  <a:srgbClr val="6D737D"/>
                </a:solidFill>
                <a:latin typeface="Arial"/>
                <a:ea typeface="Arial"/>
                <a:cs typeface="Arial"/>
                <a:sym typeface="Arial"/>
              </a:rPr>
              <a:t>confidence level</a:t>
            </a:r>
            <a:r>
              <a:rPr lang="en-US" sz="687" b="0" i="0">
                <a:solidFill>
                  <a:srgbClr val="6D737D"/>
                </a:solidFill>
                <a:latin typeface="Arial"/>
                <a:ea typeface="Arial"/>
                <a:cs typeface="Arial"/>
                <a:sym typeface="Arial"/>
              </a:rPr>
              <a:t>. At the 95% confidence level, 95% of the confidence intervals that are calculated from random samples of the population contain the true population parameter. Frequently, 95% is chosen for the confidence level and other purposes in statistics, although 90% and 99% are also common; the higher the confidence level, the wider the interval.</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Hypothesis tests allow us to test whether the true population parameter is less than, greater than, or not equal to some value at a certain </a:t>
            </a:r>
            <a:r>
              <a:rPr lang="en-US" sz="687" b="1" i="0">
                <a:solidFill>
                  <a:srgbClr val="6D737D"/>
                </a:solidFill>
                <a:latin typeface="Arial"/>
                <a:ea typeface="Arial"/>
                <a:cs typeface="Arial"/>
                <a:sym typeface="Arial"/>
              </a:rPr>
              <a:t>significance level</a:t>
            </a:r>
            <a:r>
              <a:rPr lang="en-US" sz="687" b="0" i="0">
                <a:solidFill>
                  <a:srgbClr val="6D737D"/>
                </a:solidFill>
                <a:latin typeface="Arial"/>
                <a:ea typeface="Arial"/>
                <a:cs typeface="Arial"/>
                <a:sym typeface="Arial"/>
              </a:rPr>
              <a:t> (called </a:t>
            </a:r>
            <a:r>
              <a:rPr lang="en-US" sz="687" b="1" i="0">
                <a:solidFill>
                  <a:srgbClr val="6D737D"/>
                </a:solidFill>
                <a:latin typeface="Arial"/>
                <a:ea typeface="Arial"/>
                <a:cs typeface="Arial"/>
                <a:sym typeface="Arial"/>
              </a:rPr>
              <a:t>alpha</a:t>
            </a:r>
            <a:r>
              <a:rPr lang="en-US" sz="687" b="0" i="0">
                <a:solidFill>
                  <a:srgbClr val="6D737D"/>
                </a:solidFill>
                <a:latin typeface="Arial"/>
                <a:ea typeface="Arial"/>
                <a:cs typeface="Arial"/>
                <a:sym typeface="Arial"/>
              </a:rPr>
              <a:t>). The process of performing a hypothesis test starts with stating our initial assumption or </a:t>
            </a:r>
            <a:r>
              <a:rPr lang="en-US" sz="687" b="1" i="0">
                <a:solidFill>
                  <a:srgbClr val="6D737D"/>
                </a:solidFill>
                <a:latin typeface="Arial"/>
                <a:ea typeface="Arial"/>
                <a:cs typeface="Arial"/>
                <a:sym typeface="Arial"/>
              </a:rPr>
              <a:t>null hypothesis</a:t>
            </a:r>
            <a:r>
              <a:rPr lang="en-US" sz="687" b="0" i="0">
                <a:solidFill>
                  <a:srgbClr val="6D737D"/>
                </a:solidFill>
                <a:latin typeface="Arial"/>
                <a:ea typeface="Arial"/>
                <a:cs typeface="Arial"/>
                <a:sym typeface="Arial"/>
              </a:rPr>
              <a:t>: for example, </a:t>
            </a:r>
            <a:r>
              <a:rPr lang="en-US" sz="687" b="0" i="1">
                <a:solidFill>
                  <a:srgbClr val="6D737D"/>
                </a:solidFill>
                <a:latin typeface="Arial"/>
                <a:ea typeface="Arial"/>
                <a:cs typeface="Arial"/>
                <a:sym typeface="Arial"/>
              </a:rPr>
              <a:t>the true population mean is 0</a:t>
            </a:r>
            <a:r>
              <a:rPr lang="en-US" sz="687" b="0" i="0">
                <a:solidFill>
                  <a:srgbClr val="6D737D"/>
                </a:solidFill>
                <a:latin typeface="Arial"/>
                <a:ea typeface="Arial"/>
                <a:cs typeface="Arial"/>
                <a:sym typeface="Arial"/>
              </a:rPr>
              <a:t>. We pick a level of statistical significance, usually 5%, which is the probability of rejecting the null hypothesis when it is true. Then, we calculate the critical value for the test statistic, which will depend on the amount of data we have and the type of statistic (such as the mean of one population or the proportion of votes for a candidate) we are testing. The critical value is compared to the test statistic from our data and, based on the result, we either reject or fail to reject the null hypothesis. Hypothesis tests are closely related to confidence intervals. The significance level is equivalent to 1 minus the confidence level. This means that a result is statistically significant if the null hypothesis value is not in the confidence interval.</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Important note</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There are many things we have to be aware of when picking the method to calculate a confidence interval or the proper test statistic for a hypothesis test. This is beyond the scope of this course, but check out the link in the </a:t>
            </a:r>
            <a:r>
              <a:rPr lang="en-US" sz="687" b="0" i="1">
                <a:solidFill>
                  <a:srgbClr val="6D737D"/>
                </a:solidFill>
                <a:latin typeface="Arial"/>
                <a:ea typeface="Arial"/>
                <a:cs typeface="Arial"/>
                <a:sym typeface="Arial"/>
              </a:rPr>
              <a:t>Further reading</a:t>
            </a:r>
            <a:r>
              <a:rPr lang="en-US" sz="687" b="0" i="0">
                <a:solidFill>
                  <a:srgbClr val="6D737D"/>
                </a:solidFill>
                <a:latin typeface="Arial"/>
                <a:ea typeface="Arial"/>
                <a:cs typeface="Arial"/>
                <a:sym typeface="Arial"/>
              </a:rPr>
              <a:t> section at the end of this lesson for more information. Also, be sure to look at some of the mishaps with the p-values used in hypothesis testing, such as p-hacking, at </a:t>
            </a:r>
            <a:r>
              <a:rPr lang="en-US" sz="687" b="0" i="0" u="sng" strike="noStrike">
                <a:solidFill>
                  <a:srgbClr val="4AC5E3"/>
                </a:solidFill>
                <a:latin typeface="Arial"/>
                <a:ea typeface="Arial"/>
                <a:cs typeface="Arial"/>
                <a:sym typeface="Arial"/>
                <a:hlinkClick r:id="rId5">
                  <a:extLst>
                    <a:ext uri="{A12FA001-AC4F-418D-AE19-62706E023703}">
                      <ahyp:hlinkClr xmlns:ahyp="http://schemas.microsoft.com/office/drawing/2018/hyperlinkcolor" val="tx"/>
                    </a:ext>
                  </a:extLst>
                </a:hlinkClick>
              </a:rPr>
              <a:t>https://en.wikipedia.org/wiki/Misuse_of_p-values</a:t>
            </a:r>
            <a:r>
              <a:rPr lang="en-US" sz="687" b="0" i="0">
                <a:solidFill>
                  <a:srgbClr val="6D737D"/>
                </a:solidFill>
                <a:latin typeface="Arial"/>
                <a:ea typeface="Arial"/>
                <a:cs typeface="Arial"/>
                <a:sym typeface="Arial"/>
              </a:rPr>
              <a:t>.</a:t>
            </a:r>
            <a:endParaRPr/>
          </a:p>
          <a:p>
            <a:pPr marL="457200" lvl="0" indent="-298450" algn="l" rtl="0">
              <a:lnSpc>
                <a:spcPct val="80000"/>
              </a:lnSpc>
              <a:spcBef>
                <a:spcPts val="0"/>
              </a:spcBef>
              <a:spcAft>
                <a:spcPts val="0"/>
              </a:spcAft>
              <a:buSzPts val="1100"/>
              <a:buChar char="●"/>
            </a:pPr>
            <a:r>
              <a:rPr lang="en-US" sz="687" b="0" i="0">
                <a:solidFill>
                  <a:srgbClr val="6D737D"/>
                </a:solidFill>
                <a:latin typeface="Arial"/>
                <a:ea typeface="Arial"/>
                <a:cs typeface="Arial"/>
                <a:sym typeface="Arial"/>
              </a:rPr>
              <a:t>Now that we have an overview of statistics and data analysis, we are ready to get started with the Python portion of this course. Let's start by setting up a virtual environment.</a:t>
            </a:r>
            <a:endParaRPr/>
          </a:p>
          <a:p>
            <a:pPr marL="158750" lvl="0" indent="0" algn="l" rtl="0">
              <a:lnSpc>
                <a:spcPct val="80000"/>
              </a:lnSpc>
              <a:spcBef>
                <a:spcPts val="0"/>
              </a:spcBef>
              <a:spcAft>
                <a:spcPts val="0"/>
              </a:spcAft>
              <a:buSzPts val="1100"/>
              <a:buNone/>
            </a:pPr>
            <a:endParaRPr sz="687"/>
          </a:p>
        </p:txBody>
      </p:sp>
      <p:sp>
        <p:nvSpPr>
          <p:cNvPr id="637" name="Google Shape;63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638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We got an introduction to prediction and time series analysis. Then, we had a very brief overview of some core topics in inferential statistics that can be explored after mastering the contents of this course. Note that while all the examples in this lesson were of one or two variables, real-life data is often high-dimensional. </a:t>
            </a:r>
            <a:r>
              <a:rPr lang="en-US" b="0" i="1" u="sng" strike="noStrike">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lesson 10</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Making Better Predictions – Optimizing Models</a:t>
            </a:r>
            <a:r>
              <a:rPr lang="en-US" b="0" i="0">
                <a:solidFill>
                  <a:srgbClr val="6D737D"/>
                </a:solidFill>
                <a:latin typeface="Arial"/>
                <a:ea typeface="Arial"/>
                <a:cs typeface="Arial"/>
                <a:sym typeface="Arial"/>
              </a:rPr>
              <a:t>, will touch on some ways to address this. Lastly, we set up our virtual environment for this course and learned how to work with Jupyter Notebooks.</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Now that we have built a strong foundation, we will start working with data in Python in the next lesson.</a:t>
            </a:r>
            <a:endParaRPr/>
          </a:p>
          <a:p>
            <a:pPr marL="158750" lvl="0" indent="0" algn="l" rtl="0">
              <a:lnSpc>
                <a:spcPct val="100000"/>
              </a:lnSpc>
              <a:spcBef>
                <a:spcPts val="0"/>
              </a:spcBef>
              <a:spcAft>
                <a:spcPts val="0"/>
              </a:spcAft>
              <a:buSzPts val="1100"/>
              <a:buNone/>
            </a:pPr>
            <a:endParaRPr/>
          </a:p>
        </p:txBody>
      </p:sp>
      <p:sp>
        <p:nvSpPr>
          <p:cNvPr id="825" name="Google Shape;82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346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832" name="Google Shape;83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408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100000"/>
              </a:lnSpc>
              <a:spcBef>
                <a:spcPts val="0"/>
              </a:spcBef>
              <a:spcAft>
                <a:spcPts val="0"/>
              </a:spcAft>
              <a:buSzPts val="1100"/>
              <a:buNone/>
            </a:pPr>
            <a:endParaRPr/>
          </a:p>
        </p:txBody>
      </p:sp>
      <p:sp>
        <p:nvSpPr>
          <p:cNvPr id="838" name="Google Shape;838;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4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en-US" b="0" i="0" dirty="0">
                <a:solidFill>
                  <a:srgbClr val="6D737D"/>
                </a:solidFill>
                <a:latin typeface="Arial"/>
                <a:ea typeface="Arial"/>
                <a:cs typeface="Arial"/>
                <a:sym typeface="Arial"/>
              </a:rPr>
              <a:t>All the files for this course are on GitHub at </a:t>
            </a:r>
            <a:r>
              <a:rPr lang="en-US" u="sng" dirty="0">
                <a:solidFill>
                  <a:schemeClr val="hlink"/>
                </a:solidFill>
                <a:hlinkClick r:id="rId3"/>
              </a:rPr>
              <a:t>https://github.com/fenago/data-analysis-pandas</a:t>
            </a:r>
            <a:r>
              <a:rPr lang="en-US" dirty="0">
                <a:solidFill>
                  <a:srgbClr val="6D737D"/>
                </a:solidFill>
              </a:rPr>
              <a:t> </a:t>
            </a:r>
            <a:r>
              <a:rPr lang="en-US" b="0" i="0" dirty="0">
                <a:solidFill>
                  <a:srgbClr val="6D737D"/>
                </a:solidFill>
                <a:latin typeface="Arial"/>
                <a:ea typeface="Arial"/>
                <a:cs typeface="Arial"/>
                <a:sym typeface="Arial"/>
              </a:rPr>
              <a:t> While having a GitHub account isn't necessary to work through this course, it is a good idea to create one, as it will serve as a portfolio for any data/coding projects. In addition, working with Git will provide a version control system and make collaboration easy.</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b="0" i="0" dirty="0">
                <a:solidFill>
                  <a:srgbClr val="6D737D"/>
                </a:solidFill>
                <a:latin typeface="Arial"/>
                <a:ea typeface="Arial"/>
                <a:cs typeface="Arial"/>
                <a:sym typeface="Arial"/>
              </a:rPr>
              <a:t>This course includes exercises for every lesson; therefore, for those who want to keep a copy of their solutions along with the original content on GitHub, it is highly recommended to </a:t>
            </a:r>
            <a:r>
              <a:rPr lang="en-US" b="1" i="0" dirty="0">
                <a:solidFill>
                  <a:srgbClr val="6D737D"/>
                </a:solidFill>
                <a:latin typeface="Arial"/>
                <a:ea typeface="Arial"/>
                <a:cs typeface="Arial"/>
                <a:sym typeface="Arial"/>
              </a:rPr>
              <a:t>fork</a:t>
            </a:r>
            <a:r>
              <a:rPr lang="en-US" b="0" i="0" dirty="0">
                <a:solidFill>
                  <a:srgbClr val="6D737D"/>
                </a:solidFill>
                <a:latin typeface="Arial"/>
                <a:ea typeface="Arial"/>
                <a:cs typeface="Arial"/>
                <a:sym typeface="Arial"/>
              </a:rPr>
              <a:t> the repository and </a:t>
            </a:r>
            <a:r>
              <a:rPr lang="en-US" b="1" i="0" dirty="0">
                <a:solidFill>
                  <a:srgbClr val="6D737D"/>
                </a:solidFill>
                <a:latin typeface="Arial"/>
                <a:ea typeface="Arial"/>
                <a:cs typeface="Arial"/>
                <a:sym typeface="Arial"/>
              </a:rPr>
              <a:t>clone</a:t>
            </a:r>
            <a:r>
              <a:rPr lang="en-US" b="0" i="0" dirty="0">
                <a:solidFill>
                  <a:srgbClr val="6D737D"/>
                </a:solidFill>
                <a:latin typeface="Arial"/>
                <a:ea typeface="Arial"/>
                <a:cs typeface="Arial"/>
                <a:sym typeface="Arial"/>
              </a:rPr>
              <a:t> the forked version. When we fork a repository, GitHub will make a repository under our own profile with the latest version of the original. Then, whenever we make changes to our version, we can push the changes back up. Note that if we simply clone, we don't get this benefit.</a:t>
            </a:r>
            <a:endParaRPr dirty="0"/>
          </a:p>
        </p:txBody>
      </p:sp>
      <p:sp>
        <p:nvSpPr>
          <p:cNvPr id="268" name="Google Shape;2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68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90000"/>
              </a:lnSpc>
              <a:spcBef>
                <a:spcPts val="0"/>
              </a:spcBef>
              <a:spcAft>
                <a:spcPts val="0"/>
              </a:spcAft>
              <a:buSzPts val="1100"/>
              <a:buChar char="●"/>
            </a:pPr>
            <a:r>
              <a:rPr lang="en-US" sz="1017" b="0" i="0" dirty="0">
                <a:solidFill>
                  <a:srgbClr val="6D737D"/>
                </a:solidFill>
                <a:latin typeface="Arial"/>
                <a:ea typeface="Arial"/>
                <a:cs typeface="Arial"/>
                <a:sym typeface="Arial"/>
              </a:rPr>
              <a:t>Important note</a:t>
            </a:r>
            <a:endParaRPr dirty="0"/>
          </a:p>
          <a:p>
            <a:pPr marL="457200" lvl="0" indent="-298450" algn="l" rtl="0">
              <a:lnSpc>
                <a:spcPct val="90000"/>
              </a:lnSpc>
              <a:spcBef>
                <a:spcPts val="0"/>
              </a:spcBef>
              <a:spcAft>
                <a:spcPts val="0"/>
              </a:spcAft>
              <a:buSzPts val="1100"/>
              <a:buChar char="●"/>
            </a:pPr>
            <a:r>
              <a:rPr lang="en-US" sz="1017" b="0" i="0" dirty="0">
                <a:solidFill>
                  <a:srgbClr val="6D737D"/>
                </a:solidFill>
                <a:latin typeface="Arial"/>
                <a:ea typeface="Arial"/>
                <a:cs typeface="Arial"/>
                <a:sym typeface="Arial"/>
              </a:rPr>
              <a:t>The cloning process will copy the files to the current working directory in a folder. To make a folder to put this repository in, we can use </a:t>
            </a:r>
            <a:r>
              <a:rPr lang="en-US" sz="1017" b="0" i="0" dirty="0" err="1">
                <a:solidFill>
                  <a:srgbClr val="6D737D"/>
                </a:solidFill>
                <a:latin typeface="Arial"/>
                <a:ea typeface="Arial"/>
                <a:cs typeface="Arial"/>
                <a:sym typeface="Arial"/>
              </a:rPr>
              <a:t>mkdir</a:t>
            </a:r>
            <a:r>
              <a:rPr lang="en-US" sz="1017" b="0" i="0" dirty="0">
                <a:solidFill>
                  <a:srgbClr val="6D737D"/>
                </a:solidFill>
                <a:latin typeface="Arial"/>
                <a:ea typeface="Arial"/>
                <a:cs typeface="Arial"/>
                <a:sym typeface="Arial"/>
              </a:rPr>
              <a:t> </a:t>
            </a:r>
            <a:r>
              <a:rPr lang="en-US" sz="1017" b="0" i="0" dirty="0" err="1">
                <a:solidFill>
                  <a:srgbClr val="6D737D"/>
                </a:solidFill>
                <a:latin typeface="Arial"/>
                <a:ea typeface="Arial"/>
                <a:cs typeface="Arial"/>
                <a:sym typeface="Arial"/>
              </a:rPr>
              <a:t>my_folder</a:t>
            </a:r>
            <a:r>
              <a:rPr lang="en-US" sz="1017" b="0" i="0" dirty="0">
                <a:solidFill>
                  <a:srgbClr val="6D737D"/>
                </a:solidFill>
                <a:latin typeface="Arial"/>
                <a:ea typeface="Arial"/>
                <a:cs typeface="Arial"/>
                <a:sym typeface="Arial"/>
              </a:rPr>
              <a:t> &amp;&amp; cd </a:t>
            </a:r>
            <a:r>
              <a:rPr lang="en-US" sz="1017" b="0" i="0" dirty="0" err="1">
                <a:solidFill>
                  <a:srgbClr val="6D737D"/>
                </a:solidFill>
                <a:latin typeface="Arial"/>
                <a:ea typeface="Arial"/>
                <a:cs typeface="Arial"/>
                <a:sym typeface="Arial"/>
              </a:rPr>
              <a:t>my_folder</a:t>
            </a:r>
            <a:r>
              <a:rPr lang="en-US" sz="1017" b="0" i="0" dirty="0">
                <a:solidFill>
                  <a:srgbClr val="6D737D"/>
                </a:solidFill>
                <a:latin typeface="Arial"/>
                <a:ea typeface="Arial"/>
                <a:cs typeface="Arial"/>
                <a:sym typeface="Arial"/>
              </a:rPr>
              <a:t>. This will create a new folder (directory) called </a:t>
            </a:r>
            <a:r>
              <a:rPr lang="en-US" sz="1017" b="0" i="0" dirty="0" err="1">
                <a:solidFill>
                  <a:srgbClr val="6D737D"/>
                </a:solidFill>
                <a:latin typeface="Arial"/>
                <a:ea typeface="Arial"/>
                <a:cs typeface="Arial"/>
                <a:sym typeface="Arial"/>
              </a:rPr>
              <a:t>my_folder</a:t>
            </a:r>
            <a:r>
              <a:rPr lang="en-US" sz="1017" b="0" i="0" dirty="0">
                <a:solidFill>
                  <a:srgbClr val="6D737D"/>
                </a:solidFill>
                <a:latin typeface="Arial"/>
                <a:ea typeface="Arial"/>
                <a:cs typeface="Arial"/>
                <a:sym typeface="Arial"/>
              </a:rPr>
              <a:t> and then change the current directory to that folder, after which we can clone the repository. We can chain these two commands (and any number of commands) together by adding &amp;&amp; in between them. This can be thought of as </a:t>
            </a:r>
            <a:r>
              <a:rPr lang="en-US" sz="1017" b="0" i="1" dirty="0">
                <a:solidFill>
                  <a:srgbClr val="6D737D"/>
                </a:solidFill>
                <a:latin typeface="Arial"/>
                <a:ea typeface="Arial"/>
                <a:cs typeface="Arial"/>
                <a:sym typeface="Arial"/>
              </a:rPr>
              <a:t>and then</a:t>
            </a:r>
            <a:r>
              <a:rPr lang="en-US" sz="1017" b="0" i="0" dirty="0">
                <a:solidFill>
                  <a:srgbClr val="6D737D"/>
                </a:solidFill>
                <a:latin typeface="Arial"/>
                <a:ea typeface="Arial"/>
                <a:cs typeface="Arial"/>
                <a:sym typeface="Arial"/>
              </a:rPr>
              <a:t> (provided the first command succeeds).</a:t>
            </a:r>
            <a:endParaRPr dirty="0"/>
          </a:p>
          <a:p>
            <a:pPr marL="457200" lvl="0" indent="-298450" algn="l" rtl="0">
              <a:lnSpc>
                <a:spcPct val="90000"/>
              </a:lnSpc>
              <a:spcBef>
                <a:spcPts val="0"/>
              </a:spcBef>
              <a:spcAft>
                <a:spcPts val="0"/>
              </a:spcAft>
              <a:buSzPts val="1100"/>
              <a:buChar char="●"/>
            </a:pPr>
            <a:r>
              <a:rPr lang="en-US" sz="1017" b="0" i="0" dirty="0">
                <a:solidFill>
                  <a:srgbClr val="6D737D"/>
                </a:solidFill>
                <a:latin typeface="Arial"/>
                <a:ea typeface="Arial"/>
                <a:cs typeface="Arial"/>
                <a:sym typeface="Arial"/>
              </a:rPr>
              <a:t>This repository has folders for each lesson. This lesson's materials can be found at </a:t>
            </a:r>
            <a:r>
              <a:rPr lang="en-US" sz="1017" u="sng" dirty="0">
                <a:solidFill>
                  <a:schemeClr val="hlink"/>
                </a:solidFill>
                <a:hlinkClick r:id="rId3"/>
              </a:rPr>
              <a:t>https://github.com/fenago</a:t>
            </a:r>
            <a:r>
              <a:rPr lang="en-US" sz="1017" b="0" i="0" dirty="0">
                <a:solidFill>
                  <a:srgbClr val="6D737D"/>
                </a:solidFill>
                <a:latin typeface="Arial"/>
                <a:ea typeface="Arial"/>
                <a:cs typeface="Arial"/>
                <a:sym typeface="Arial"/>
              </a:rPr>
              <a:t>. While the bulk of this lesson doesn't involve any coding, feel free to follow along in the </a:t>
            </a:r>
            <a:r>
              <a:rPr lang="en-US" sz="1017" b="0" i="0" dirty="0" err="1">
                <a:solidFill>
                  <a:srgbClr val="6D737D"/>
                </a:solidFill>
                <a:latin typeface="Arial"/>
                <a:ea typeface="Arial"/>
                <a:cs typeface="Arial"/>
                <a:sym typeface="Arial"/>
              </a:rPr>
              <a:t>introduction_to_data_analysis.ipynb</a:t>
            </a:r>
            <a:r>
              <a:rPr lang="en-US" sz="1017" b="0" i="0" dirty="0">
                <a:solidFill>
                  <a:srgbClr val="6D737D"/>
                </a:solidFill>
                <a:latin typeface="Arial"/>
                <a:ea typeface="Arial"/>
                <a:cs typeface="Arial"/>
                <a:sym typeface="Arial"/>
              </a:rPr>
              <a:t> notebook on the GitHub website until we set up our environment toward the end of the lesson. After we do so, we will use the </a:t>
            </a:r>
            <a:r>
              <a:rPr lang="en-US" sz="1017" b="0" i="0" dirty="0" err="1">
                <a:solidFill>
                  <a:srgbClr val="6D737D"/>
                </a:solidFill>
                <a:latin typeface="Arial"/>
                <a:ea typeface="Arial"/>
                <a:cs typeface="Arial"/>
                <a:sym typeface="Arial"/>
              </a:rPr>
              <a:t>check_your_environment.ipynb</a:t>
            </a:r>
            <a:r>
              <a:rPr lang="en-US" sz="1017" b="0" i="0" dirty="0">
                <a:solidFill>
                  <a:srgbClr val="6D737D"/>
                </a:solidFill>
                <a:latin typeface="Arial"/>
                <a:ea typeface="Arial"/>
                <a:cs typeface="Arial"/>
                <a:sym typeface="Arial"/>
              </a:rPr>
              <a:t> notebook to get familiar with </a:t>
            </a:r>
            <a:r>
              <a:rPr lang="en-US" sz="1017" b="0" i="0" dirty="0" err="1">
                <a:solidFill>
                  <a:srgbClr val="6D737D"/>
                </a:solidFill>
                <a:latin typeface="Arial"/>
                <a:ea typeface="Arial"/>
                <a:cs typeface="Arial"/>
                <a:sym typeface="Arial"/>
              </a:rPr>
              <a:t>Jupyter</a:t>
            </a:r>
            <a:r>
              <a:rPr lang="en-US" sz="1017" b="0" i="0" dirty="0">
                <a:solidFill>
                  <a:srgbClr val="6D737D"/>
                </a:solidFill>
                <a:latin typeface="Arial"/>
                <a:ea typeface="Arial"/>
                <a:cs typeface="Arial"/>
                <a:sym typeface="Arial"/>
              </a:rPr>
              <a:t> Notebooks and to run some checks to make sure that everything is set up properly for the rest of this course.</a:t>
            </a:r>
            <a:endParaRPr dirty="0"/>
          </a:p>
          <a:p>
            <a:pPr marL="457200" lvl="0" indent="-298450" algn="l" rtl="0">
              <a:lnSpc>
                <a:spcPct val="90000"/>
              </a:lnSpc>
              <a:spcBef>
                <a:spcPts val="0"/>
              </a:spcBef>
              <a:spcAft>
                <a:spcPts val="0"/>
              </a:spcAft>
              <a:buSzPts val="1100"/>
              <a:buChar char="●"/>
            </a:pPr>
            <a:r>
              <a:rPr lang="en-US" sz="1017" b="0" i="0" dirty="0">
                <a:solidFill>
                  <a:srgbClr val="6D737D"/>
                </a:solidFill>
                <a:latin typeface="Arial"/>
                <a:ea typeface="Arial"/>
                <a:cs typeface="Arial"/>
                <a:sym typeface="Arial"/>
              </a:rPr>
              <a:t>Since the code that's used to generate the content in these notebooks is not the main focus of this lesson, the majority of it has been separated into the </a:t>
            </a:r>
            <a:r>
              <a:rPr lang="en-US" sz="1017" b="0" i="0" dirty="0" err="1">
                <a:solidFill>
                  <a:srgbClr val="6D737D"/>
                </a:solidFill>
                <a:latin typeface="Arial"/>
                <a:ea typeface="Arial"/>
                <a:cs typeface="Arial"/>
                <a:sym typeface="Arial"/>
              </a:rPr>
              <a:t>visual_aids</a:t>
            </a:r>
            <a:r>
              <a:rPr lang="en-US" sz="1017" b="0" i="0" dirty="0">
                <a:solidFill>
                  <a:srgbClr val="6D737D"/>
                </a:solidFill>
                <a:latin typeface="Arial"/>
                <a:ea typeface="Arial"/>
                <a:cs typeface="Arial"/>
                <a:sym typeface="Arial"/>
              </a:rPr>
              <a:t> package, which is used to create visuals for explaining concepts throughout the course, and the check_environment.py file. If you choose to inspect these files, don't be overwhelmed; everything that's relevant to data science will be covered in this course.</a:t>
            </a:r>
            <a:endParaRPr dirty="0"/>
          </a:p>
          <a:p>
            <a:pPr marL="457200" lvl="0" indent="-298450" algn="l" rtl="0">
              <a:lnSpc>
                <a:spcPct val="90000"/>
              </a:lnSpc>
              <a:spcBef>
                <a:spcPts val="0"/>
              </a:spcBef>
              <a:spcAft>
                <a:spcPts val="0"/>
              </a:spcAft>
              <a:buSzPts val="1100"/>
              <a:buChar char="●"/>
            </a:pPr>
            <a:r>
              <a:rPr lang="en-US" sz="1017" b="0" i="0" dirty="0">
                <a:solidFill>
                  <a:srgbClr val="6D737D"/>
                </a:solidFill>
                <a:latin typeface="Arial"/>
                <a:ea typeface="Arial"/>
                <a:cs typeface="Arial"/>
                <a:sym typeface="Arial"/>
              </a:rPr>
              <a:t>Every lesson includes exercises; however, for this lesson only, there is an </a:t>
            </a:r>
            <a:r>
              <a:rPr lang="en-US" sz="1017" b="0" i="0" dirty="0" err="1">
                <a:solidFill>
                  <a:srgbClr val="6D737D"/>
                </a:solidFill>
                <a:latin typeface="Arial"/>
                <a:ea typeface="Arial"/>
                <a:cs typeface="Arial"/>
                <a:sym typeface="Arial"/>
              </a:rPr>
              <a:t>exercises.ipynb</a:t>
            </a:r>
            <a:r>
              <a:rPr lang="en-US" sz="1017" b="0" i="0" dirty="0">
                <a:solidFill>
                  <a:srgbClr val="6D737D"/>
                </a:solidFill>
                <a:latin typeface="Arial"/>
                <a:ea typeface="Arial"/>
                <a:cs typeface="Arial"/>
                <a:sym typeface="Arial"/>
              </a:rPr>
              <a:t> notebook, with code to generate some initial data. Knowledge of basic Python will be necessary to complete these exercises. For those who would like to review the basics, make sure to run through the python_101.ipynb notebook, included in the materials for this lesson, for a crash course. The official Python tutorial is a good place to start for a more formal introduction: </a:t>
            </a:r>
            <a:r>
              <a:rPr lang="en-US" sz="1017" b="0" i="0" u="sng" strike="noStrike" dirty="0">
                <a:solidFill>
                  <a:srgbClr val="4AC5E3"/>
                </a:solidFill>
                <a:latin typeface="Arial"/>
                <a:ea typeface="Arial"/>
                <a:cs typeface="Arial"/>
                <a:sym typeface="Arial"/>
                <a:hlinkClick r:id="rId4">
                  <a:extLst>
                    <a:ext uri="{A12FA001-AC4F-418D-AE19-62706E023703}">
                      <ahyp:hlinkClr xmlns:ahyp="http://schemas.microsoft.com/office/drawing/2018/hyperlinkcolor" val="tx"/>
                    </a:ext>
                  </a:extLst>
                </a:hlinkClick>
              </a:rPr>
              <a:t>https://docs.python.org/3/tutorial/index.html</a:t>
            </a:r>
            <a:r>
              <a:rPr lang="en-US" sz="1017" b="0" i="0" dirty="0">
                <a:solidFill>
                  <a:srgbClr val="6D737D"/>
                </a:solidFill>
                <a:latin typeface="Arial"/>
                <a:ea typeface="Arial"/>
                <a:cs typeface="Arial"/>
                <a:sym typeface="Arial"/>
              </a:rPr>
              <a:t>.</a:t>
            </a:r>
            <a:endParaRPr dirty="0"/>
          </a:p>
          <a:p>
            <a:pPr marL="158750" lvl="0" indent="0" algn="l" rtl="0">
              <a:lnSpc>
                <a:spcPct val="90000"/>
              </a:lnSpc>
              <a:spcBef>
                <a:spcPts val="0"/>
              </a:spcBef>
              <a:spcAft>
                <a:spcPts val="0"/>
              </a:spcAft>
              <a:buSzPts val="1100"/>
              <a:buNone/>
            </a:pPr>
            <a:endParaRPr sz="1017" dirty="0"/>
          </a:p>
        </p:txBody>
      </p:sp>
      <p:sp>
        <p:nvSpPr>
          <p:cNvPr id="276" name="Google Shape;2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68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55000" lnSpcReduction="20000"/>
          </a:bodyPr>
          <a:lstStyle/>
          <a:p>
            <a:pPr marL="342900" lvl="0" indent="-342900" algn="l" rtl="0">
              <a:lnSpc>
                <a:spcPct val="100000"/>
              </a:lnSpc>
              <a:spcBef>
                <a:spcPts val="0"/>
              </a:spcBef>
              <a:spcAft>
                <a:spcPts val="0"/>
              </a:spcAft>
              <a:buSzPts val="1100"/>
              <a:buFont typeface="Arial"/>
              <a:buChar char="•"/>
            </a:pPr>
            <a:r>
              <a:rPr lang="en-US" sz="1100" dirty="0"/>
              <a:t>Data analysis is a highly iterative process involving collection, preparation (wrangling), exploratory data analysis (EDA), and drawing conclusions. </a:t>
            </a:r>
            <a:endParaRPr dirty="0"/>
          </a:p>
          <a:p>
            <a:pPr marL="342900" lvl="0" indent="-342900" algn="l" rtl="0">
              <a:lnSpc>
                <a:spcPct val="100000"/>
              </a:lnSpc>
              <a:spcBef>
                <a:spcPts val="0"/>
              </a:spcBef>
              <a:spcAft>
                <a:spcPts val="0"/>
              </a:spcAft>
              <a:buSzPts val="1100"/>
              <a:buFont typeface="Arial"/>
              <a:buChar char="•"/>
            </a:pPr>
            <a:r>
              <a:rPr lang="en-US" sz="1100" dirty="0"/>
              <a:t>During an analysis, we will frequently revisit each of these steps. </a:t>
            </a:r>
            <a:endParaRPr dirty="0"/>
          </a:p>
          <a:p>
            <a:pPr marL="342900" lvl="0" indent="-273050" algn="l" rtl="0">
              <a:lnSpc>
                <a:spcPct val="100000"/>
              </a:lnSpc>
              <a:spcBef>
                <a:spcPts val="0"/>
              </a:spcBef>
              <a:spcAft>
                <a:spcPts val="0"/>
              </a:spcAft>
              <a:buSzPts val="1100"/>
              <a:buFont typeface="Arial"/>
              <a:buNone/>
            </a:pPr>
            <a:endParaRPr sz="1100" dirty="0"/>
          </a:p>
          <a:p>
            <a:pPr marL="0" lvl="0" indent="0" algn="l" rtl="0">
              <a:lnSpc>
                <a:spcPct val="100000"/>
              </a:lnSpc>
              <a:spcBef>
                <a:spcPts val="0"/>
              </a:spcBef>
              <a:spcAft>
                <a:spcPts val="0"/>
              </a:spcAft>
              <a:buSzPts val="1100"/>
              <a:buFont typeface="Arial"/>
              <a:buNone/>
            </a:pPr>
            <a:endParaRPr sz="1100" dirty="0"/>
          </a:p>
          <a:p>
            <a:pPr marL="158750" lvl="0" indent="0" algn="l" rtl="0">
              <a:lnSpc>
                <a:spcPct val="100000"/>
              </a:lnSpc>
              <a:spcBef>
                <a:spcPts val="0"/>
              </a:spcBef>
              <a:spcAft>
                <a:spcPts val="0"/>
              </a:spcAft>
              <a:buSzPts val="1100"/>
              <a:buNone/>
            </a:pPr>
            <a:r>
              <a:rPr lang="en-US" b="0" i="0" dirty="0">
                <a:solidFill>
                  <a:srgbClr val="6D737D"/>
                </a:solidFill>
                <a:latin typeface="Arial"/>
                <a:ea typeface="Arial"/>
                <a:cs typeface="Arial"/>
                <a:sym typeface="Arial"/>
              </a:rPr>
              <a:t>Over the next few sections, we will get an overview of each of these steps, starting with data collection. In practice, this process is heavily skewed toward the data preparation side. Surveys have found that although data scientists enjoy the data preparation side of their job the least, it makes up 80% of their work (</a:t>
            </a:r>
            <a:r>
              <a:rPr lang="en-US" b="0" i="0" u="sng" strike="noStrike" dirty="0">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https://www.forbes.com/sites/gilpress/2016/03/23/data-preparation-most-time-consuming-least-enjoyable-data-science-task-survey-says/</a:t>
            </a:r>
            <a:r>
              <a:rPr lang="en-US" b="0" i="0" dirty="0">
                <a:solidFill>
                  <a:srgbClr val="6D737D"/>
                </a:solidFill>
                <a:latin typeface="Arial"/>
                <a:ea typeface="Arial"/>
                <a:cs typeface="Arial"/>
                <a:sym typeface="Arial"/>
              </a:rPr>
              <a:t>). This data preparation step is where </a:t>
            </a:r>
            <a:r>
              <a:rPr lang="en-US" dirty="0"/>
              <a:t>pandas</a:t>
            </a:r>
            <a:r>
              <a:rPr lang="en-US" b="0" i="0" dirty="0">
                <a:solidFill>
                  <a:srgbClr val="6D737D"/>
                </a:solidFill>
                <a:latin typeface="Arial"/>
                <a:ea typeface="Arial"/>
                <a:cs typeface="Arial"/>
                <a:sym typeface="Arial"/>
              </a:rPr>
              <a:t> really shines.</a:t>
            </a:r>
          </a:p>
          <a:p>
            <a:pPr marL="158750" lvl="0" indent="0" algn="l" rtl="0">
              <a:lnSpc>
                <a:spcPct val="100000"/>
              </a:lnSpc>
              <a:spcBef>
                <a:spcPts val="0"/>
              </a:spcBef>
              <a:spcAft>
                <a:spcPts val="0"/>
              </a:spcAft>
              <a:buSzPts val="1100"/>
              <a:buNone/>
            </a:pPr>
            <a:endParaRPr lang="en-US" b="0" i="0" dirty="0">
              <a:solidFill>
                <a:srgbClr val="6D737D"/>
              </a:solidFill>
              <a:latin typeface="Arial"/>
              <a:cs typeface="Arial"/>
              <a:sym typeface="Arial"/>
            </a:endParaRPr>
          </a:p>
          <a:p>
            <a:pPr marL="457189" indent="-457189" defTabSz="1219170">
              <a:buClr>
                <a:srgbClr val="000000"/>
              </a:buClr>
              <a:buSzPts val="2400"/>
              <a:buFont typeface="Arial"/>
              <a:buChar char="•"/>
            </a:pPr>
            <a:r>
              <a:rPr lang="en-US" sz="1200" kern="0" dirty="0">
                <a:solidFill>
                  <a:srgbClr val="000000"/>
                </a:solidFill>
                <a:latin typeface="Arial"/>
                <a:ea typeface="Arial"/>
                <a:cs typeface="Arial"/>
                <a:sym typeface="Arial"/>
              </a:rPr>
              <a:t>Data collection is the natural first step for any data analysis—we can't analyze data we don't have.</a:t>
            </a:r>
          </a:p>
          <a:p>
            <a:pPr defTabSz="1219170">
              <a:buClr>
                <a:srgbClr val="000000"/>
              </a:buClr>
            </a:pPr>
            <a:r>
              <a:rPr lang="en-US" sz="1200" kern="0" dirty="0">
                <a:solidFill>
                  <a:srgbClr val="000000"/>
                </a:solidFill>
                <a:latin typeface="Arial"/>
                <a:ea typeface="Arial"/>
                <a:cs typeface="Arial"/>
                <a:sym typeface="Arial"/>
              </a:rPr>
              <a:t> </a:t>
            </a:r>
            <a:endParaRPr lang="en-US" sz="1000" kern="0" dirty="0">
              <a:solidFill>
                <a:srgbClr val="000000"/>
              </a:solidFill>
              <a:latin typeface="Arial"/>
              <a:cs typeface="Arial"/>
              <a:sym typeface="Arial"/>
            </a:endParaRPr>
          </a:p>
          <a:p>
            <a:pPr marL="457189" indent="-457189" defTabSz="1219170">
              <a:buClr>
                <a:srgbClr val="000000"/>
              </a:buClr>
              <a:buSzPts val="2400"/>
              <a:buFont typeface="Arial"/>
              <a:buChar char="•"/>
            </a:pPr>
            <a:r>
              <a:rPr lang="en-US" sz="1200" kern="0" dirty="0">
                <a:solidFill>
                  <a:srgbClr val="000000"/>
                </a:solidFill>
                <a:latin typeface="Arial"/>
                <a:ea typeface="Arial"/>
                <a:cs typeface="Arial"/>
                <a:sym typeface="Arial"/>
              </a:rPr>
              <a:t>In reality, our analysis can begin even before we have the data. </a:t>
            </a:r>
            <a:endParaRPr lang="en-US" sz="1200" kern="0" dirty="0">
              <a:solidFill>
                <a:srgbClr val="000000"/>
              </a:solidFill>
              <a:latin typeface="Arial"/>
              <a:cs typeface="Arial"/>
              <a:sym typeface="Arial"/>
            </a:endParaRPr>
          </a:p>
          <a:p>
            <a:pPr defTabSz="1219170">
              <a:buClr>
                <a:srgbClr val="000000"/>
              </a:buClr>
            </a:pPr>
            <a:endParaRPr lang="en-US" sz="1200" kern="0" dirty="0">
              <a:solidFill>
                <a:srgbClr val="000000"/>
              </a:solidFill>
              <a:latin typeface="Arial"/>
              <a:cs typeface="Arial"/>
              <a:sym typeface="Arial"/>
            </a:endParaRPr>
          </a:p>
          <a:p>
            <a:pPr marL="457189" indent="-457189" defTabSz="1219170">
              <a:buClr>
                <a:srgbClr val="000000"/>
              </a:buClr>
              <a:buSzPts val="2400"/>
              <a:buFont typeface="Arial"/>
              <a:buChar char="•"/>
            </a:pPr>
            <a:r>
              <a:rPr lang="en-US" sz="1200" kern="0" dirty="0">
                <a:solidFill>
                  <a:srgbClr val="000000"/>
                </a:solidFill>
                <a:latin typeface="Arial"/>
                <a:ea typeface="Arial"/>
                <a:cs typeface="Arial"/>
                <a:sym typeface="Arial"/>
              </a:rPr>
              <a:t>When we decide what we want to investigate or analyze, we have to think about what kind of data we can collect that will be useful for our analysis. </a:t>
            </a:r>
            <a:endParaRPr lang="en-US" sz="1000" kern="0" dirty="0">
              <a:solidFill>
                <a:srgbClr val="000000"/>
              </a:solidFill>
              <a:latin typeface="Arial"/>
              <a:cs typeface="Arial"/>
              <a:sym typeface="Arial"/>
            </a:endParaRPr>
          </a:p>
          <a:p>
            <a:pPr marL="158750" lvl="0" indent="0" algn="l" rtl="0">
              <a:lnSpc>
                <a:spcPct val="100000"/>
              </a:lnSpc>
              <a:spcBef>
                <a:spcPts val="0"/>
              </a:spcBef>
              <a:spcAft>
                <a:spcPts val="0"/>
              </a:spcAft>
              <a:buSzPts val="1100"/>
              <a:buNone/>
            </a:pPr>
            <a:endParaRPr lang="en-US" dirty="0"/>
          </a:p>
          <a:p>
            <a:pPr marL="457189" indent="-457189" defTabSz="1219170">
              <a:buClr>
                <a:srgbClr val="000000"/>
              </a:buClr>
              <a:buSzPts val="2000"/>
              <a:buFont typeface="Arial"/>
              <a:buChar char="•"/>
            </a:pPr>
            <a:r>
              <a:rPr lang="en-US" sz="1200" kern="0" dirty="0">
                <a:solidFill>
                  <a:srgbClr val="000000"/>
                </a:solidFill>
                <a:latin typeface="Arial"/>
                <a:ea typeface="Arial"/>
                <a:cs typeface="Arial"/>
                <a:sym typeface="Arial"/>
              </a:rPr>
              <a:t>Data wrangling is the process of preparing the data and getting it into a format that can be used for analysis. </a:t>
            </a:r>
            <a:endParaRPr lang="en-US" sz="1050" kern="0" dirty="0">
              <a:solidFill>
                <a:srgbClr val="000000"/>
              </a:solidFill>
              <a:latin typeface="Arial"/>
              <a:cs typeface="Arial"/>
              <a:sym typeface="Arial"/>
            </a:endParaRPr>
          </a:p>
          <a:p>
            <a:pPr marL="457189" indent="-287859" defTabSz="1219170">
              <a:buClr>
                <a:srgbClr val="000000"/>
              </a:buClr>
              <a:buSzPts val="2000"/>
            </a:pPr>
            <a:endParaRPr lang="en-US" sz="1200" kern="0" dirty="0">
              <a:solidFill>
                <a:srgbClr val="000000"/>
              </a:solidFill>
              <a:latin typeface="Arial"/>
              <a:ea typeface="Arial"/>
              <a:cs typeface="Arial"/>
              <a:sym typeface="Arial"/>
            </a:endParaRPr>
          </a:p>
          <a:p>
            <a:pPr marL="457189" indent="-457189" defTabSz="1219170">
              <a:buClr>
                <a:srgbClr val="000000"/>
              </a:buClr>
              <a:buSzPts val="2000"/>
              <a:buFont typeface="Arial"/>
              <a:buChar char="•"/>
            </a:pPr>
            <a:r>
              <a:rPr lang="en-US" sz="1200" kern="0" dirty="0">
                <a:solidFill>
                  <a:srgbClr val="000000"/>
                </a:solidFill>
                <a:latin typeface="Arial"/>
                <a:ea typeface="Arial"/>
                <a:cs typeface="Arial"/>
                <a:sym typeface="Arial"/>
              </a:rPr>
              <a:t>The unfortunate reality of data is that it is often dirty, meaning that it requires cleaning (preparation) before it can be used. </a:t>
            </a:r>
            <a:endParaRPr lang="en-US" sz="1050" kern="0" dirty="0">
              <a:solidFill>
                <a:srgbClr val="000000"/>
              </a:solidFill>
              <a:latin typeface="Arial"/>
              <a:cs typeface="Arial"/>
              <a:sym typeface="Arial"/>
            </a:endParaRP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The following are some issues we may encounter with our data:</a:t>
            </a:r>
          </a:p>
          <a:p>
            <a:pPr marL="158750" lvl="0" indent="0" algn="l" rtl="0">
              <a:lnSpc>
                <a:spcPct val="100000"/>
              </a:lnSpc>
              <a:spcBef>
                <a:spcPts val="0"/>
              </a:spcBef>
              <a:spcAft>
                <a:spcPts val="0"/>
              </a:spcAft>
              <a:buSzPts val="1100"/>
              <a:buNone/>
            </a:pPr>
            <a:r>
              <a:rPr lang="en-US" dirty="0"/>
              <a:t>Human errors: Data is recorded (or even collected) incorrectly, such as putting 100 instead of 1000, or typos. In addition, there may be multiple versions of the same entry recorded, such as New York City, NYC, and </a:t>
            </a:r>
            <a:r>
              <a:rPr lang="en-US" dirty="0" err="1"/>
              <a:t>nyc</a:t>
            </a:r>
            <a:r>
              <a:rPr lang="en-US" dirty="0"/>
              <a:t>.</a:t>
            </a:r>
          </a:p>
          <a:p>
            <a:pPr marL="158750" lvl="0" indent="0" algn="l" rtl="0">
              <a:lnSpc>
                <a:spcPct val="100000"/>
              </a:lnSpc>
              <a:spcBef>
                <a:spcPts val="0"/>
              </a:spcBef>
              <a:spcAft>
                <a:spcPts val="0"/>
              </a:spcAft>
              <a:buSzPts val="1100"/>
              <a:buNone/>
            </a:pPr>
            <a:r>
              <a:rPr lang="en-US" dirty="0"/>
              <a:t>Computer error: Perhaps we weren't recording entries for a while (missing data).</a:t>
            </a:r>
          </a:p>
          <a:p>
            <a:pPr marL="158750" lvl="0" indent="0" algn="l" rtl="0">
              <a:lnSpc>
                <a:spcPct val="100000"/>
              </a:lnSpc>
              <a:spcBef>
                <a:spcPts val="0"/>
              </a:spcBef>
              <a:spcAft>
                <a:spcPts val="0"/>
              </a:spcAft>
              <a:buSzPts val="1100"/>
              <a:buNone/>
            </a:pPr>
            <a:r>
              <a:rPr lang="en-US" dirty="0"/>
              <a:t>Unexpected values: Maybe whoever was recording the data decided to use a question mark for a missing value in a numeric column, so now all the entries in the column will be treated as text instead of numeric values.</a:t>
            </a:r>
          </a:p>
          <a:p>
            <a:pPr marL="158750" lvl="0" indent="0" algn="l" rtl="0">
              <a:lnSpc>
                <a:spcPct val="100000"/>
              </a:lnSpc>
              <a:spcBef>
                <a:spcPts val="0"/>
              </a:spcBef>
              <a:spcAft>
                <a:spcPts val="0"/>
              </a:spcAft>
              <a:buSzPts val="1100"/>
              <a:buNone/>
            </a:pPr>
            <a:r>
              <a:rPr lang="en-US" dirty="0"/>
              <a:t>Incomplete information: Think of a survey with optional questions; not everyone will answer them, so we will have missing data, but not due to computer or human error.</a:t>
            </a:r>
          </a:p>
          <a:p>
            <a:pPr marL="158750" lvl="0" indent="0" algn="l" rtl="0">
              <a:lnSpc>
                <a:spcPct val="100000"/>
              </a:lnSpc>
              <a:spcBef>
                <a:spcPts val="0"/>
              </a:spcBef>
              <a:spcAft>
                <a:spcPts val="0"/>
              </a:spcAft>
              <a:buSzPts val="1100"/>
              <a:buNone/>
            </a:pPr>
            <a:r>
              <a:rPr lang="en-US" dirty="0"/>
              <a:t>Resolution: The data may have been collected per second, while we need hourly data for our analysis.</a:t>
            </a:r>
          </a:p>
          <a:p>
            <a:pPr marL="158750" lvl="0" indent="0" algn="l" rtl="0">
              <a:lnSpc>
                <a:spcPct val="100000"/>
              </a:lnSpc>
              <a:spcBef>
                <a:spcPts val="0"/>
              </a:spcBef>
              <a:spcAft>
                <a:spcPts val="0"/>
              </a:spcAft>
              <a:buSzPts val="1100"/>
              <a:buNone/>
            </a:pPr>
            <a:r>
              <a:rPr lang="en-US" dirty="0"/>
              <a:t>Relevance of the fields: Often, data is collected or generated as a product of some process rather than explicitly for our analysis. In order to get it to a usable state, we will have to clean it up.</a:t>
            </a:r>
          </a:p>
          <a:p>
            <a:pPr marL="158750" lvl="0" indent="0" algn="l" rtl="0">
              <a:lnSpc>
                <a:spcPct val="100000"/>
              </a:lnSpc>
              <a:spcBef>
                <a:spcPts val="0"/>
              </a:spcBef>
              <a:spcAft>
                <a:spcPts val="0"/>
              </a:spcAft>
              <a:buSzPts val="1100"/>
              <a:buNone/>
            </a:pPr>
            <a:r>
              <a:rPr lang="en-US" dirty="0"/>
              <a:t>Format of the data: Data may be recorded in a format that isn't conducive to analysis, which will require us to reshape it.</a:t>
            </a:r>
          </a:p>
          <a:p>
            <a:pPr marL="158750" lvl="0" indent="0" algn="l" rtl="0">
              <a:lnSpc>
                <a:spcPct val="100000"/>
              </a:lnSpc>
              <a:spcBef>
                <a:spcPts val="0"/>
              </a:spcBef>
              <a:spcAft>
                <a:spcPts val="0"/>
              </a:spcAft>
              <a:buSzPts val="1100"/>
              <a:buNone/>
            </a:pPr>
            <a:r>
              <a:rPr lang="en-US" dirty="0"/>
              <a:t>Misconfigurations in the data-recording process: Data coming from sources such as misconfigured trackers and/or webhooks may be missing fields or passed in the wrong order.</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Most of these data quality issues can be remedied, but some cannot, such as when the data is collected daily and we need it on an hourly resolution. It is our responsibility to carefully examine our data and handle any issues so that our analysis doesn't get distorted. We will cover this process in depth in lesson 3, Data Wrangling with Pandas, and lesson 4, Aggregating Pandas </a:t>
            </a:r>
            <a:r>
              <a:rPr lang="en-US" dirty="0" err="1"/>
              <a:t>DataFrames</a:t>
            </a:r>
            <a:r>
              <a:rPr lang="en-US" dirty="0"/>
              <a:t>.</a:t>
            </a:r>
          </a:p>
          <a:p>
            <a:pPr marL="158750" lvl="0" indent="0" algn="l" rtl="0">
              <a:lnSpc>
                <a:spcPct val="100000"/>
              </a:lnSpc>
              <a:spcBef>
                <a:spcPts val="0"/>
              </a:spcBef>
              <a:spcAft>
                <a:spcPts val="0"/>
              </a:spcAft>
              <a:buSzPts val="1100"/>
              <a:buNone/>
            </a:pPr>
            <a:r>
              <a:rPr lang="en-US" dirty="0"/>
              <a:t>Once we have performed an initial cleaning of the data, we are ready for EDA. Note that during EDA, we may need some additional data wrangling: these two steps are highly intertwined.</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endParaRPr lang="en-US" dirty="0"/>
          </a:p>
        </p:txBody>
      </p:sp>
      <p:sp>
        <p:nvSpPr>
          <p:cNvPr id="286" name="Google Shape;2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158750" lvl="0" indent="0" algn="l" rtl="0">
              <a:lnSpc>
                <a:spcPct val="80000"/>
              </a:lnSpc>
              <a:spcBef>
                <a:spcPts val="0"/>
              </a:spcBef>
              <a:spcAft>
                <a:spcPts val="0"/>
              </a:spcAft>
              <a:buSzPts val="1100"/>
              <a:buNone/>
            </a:pPr>
            <a:r>
              <a:rPr lang="en-US" sz="770" b="0" i="0" dirty="0">
                <a:solidFill>
                  <a:srgbClr val="6D737D"/>
                </a:solidFill>
                <a:latin typeface="Arial"/>
                <a:ea typeface="Arial"/>
                <a:cs typeface="Arial"/>
                <a:sym typeface="Arial"/>
              </a:rPr>
              <a:t>During EDA, we use visualizations and summary statistics to get a better understanding of the data. Since the human brain excels at picking out visual patterns, data visualization is essential to any analysis. In fact, some characteristics of the data can only be observed in a plot. Depending on our data, we may create plots to see how a variable of interest has evolved over time, compare how many observations belong to each category, find outliers, look at distributions of continuous and discrete variables, and much more.</a:t>
            </a:r>
            <a:endParaRPr dirty="0"/>
          </a:p>
          <a:p>
            <a:pPr marL="158750" lvl="0" indent="0" algn="l" rtl="0">
              <a:lnSpc>
                <a:spcPct val="80000"/>
              </a:lnSpc>
              <a:spcBef>
                <a:spcPts val="0"/>
              </a:spcBef>
              <a:spcAft>
                <a:spcPts val="0"/>
              </a:spcAft>
              <a:buSzPts val="1100"/>
              <a:buNone/>
            </a:pPr>
            <a:endParaRPr sz="770" b="0" i="0" dirty="0">
              <a:solidFill>
                <a:srgbClr val="6D737D"/>
              </a:solidFill>
              <a:latin typeface="Arial"/>
              <a:ea typeface="Arial"/>
              <a:cs typeface="Arial"/>
              <a:sym typeface="Arial"/>
            </a:endParaRPr>
          </a:p>
          <a:p>
            <a:pPr marL="158750" lvl="0" indent="0" algn="l" rtl="0">
              <a:lnSpc>
                <a:spcPct val="80000"/>
              </a:lnSpc>
              <a:spcBef>
                <a:spcPts val="0"/>
              </a:spcBef>
              <a:spcAft>
                <a:spcPts val="0"/>
              </a:spcAft>
              <a:buSzPts val="1100"/>
              <a:buNone/>
            </a:pPr>
            <a:endParaRPr sz="770" b="0" i="0" dirty="0">
              <a:solidFill>
                <a:srgbClr val="6D737D"/>
              </a:solidFill>
              <a:latin typeface="Arial"/>
              <a:ea typeface="Arial"/>
              <a:cs typeface="Arial"/>
              <a:sym typeface="Arial"/>
            </a:endParaRPr>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Important note</a:t>
            </a:r>
            <a:endParaRPr dirty="0"/>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Data visualizations are very powerful; unfortunately, they can often be misleading. One common issue stems from the scale of the </a:t>
            </a:r>
            <a:r>
              <a:rPr lang="en-US" sz="770" b="0" i="1" dirty="0">
                <a:solidFill>
                  <a:srgbClr val="6D737D"/>
                </a:solidFill>
                <a:latin typeface="Arial"/>
                <a:ea typeface="Arial"/>
                <a:cs typeface="Arial"/>
                <a:sym typeface="Arial"/>
              </a:rPr>
              <a:t>y</a:t>
            </a:r>
            <a:r>
              <a:rPr lang="en-US" sz="770" b="0" i="0" dirty="0">
                <a:solidFill>
                  <a:srgbClr val="6D737D"/>
                </a:solidFill>
                <a:latin typeface="Arial"/>
                <a:ea typeface="Arial"/>
                <a:cs typeface="Arial"/>
                <a:sym typeface="Arial"/>
              </a:rPr>
              <a:t>-axis because most plotting tools will zoom in by default to show the pattern up close. It would be difficult for software to know what the appropriate axis limits are for every possible plot; therefore, it is our job to properly adjust the axes before presenting our results. You can read about some more ways that plots can be misleading at </a:t>
            </a:r>
            <a:r>
              <a:rPr lang="en-US" sz="770" b="0" i="0" u="sng" strike="noStrike" dirty="0">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https://venngage.com/blog/misleading-graphs/</a:t>
            </a:r>
            <a:r>
              <a:rPr lang="en-US" sz="770" b="0" i="0" dirty="0">
                <a:solidFill>
                  <a:srgbClr val="6D737D"/>
                </a:solidFill>
                <a:latin typeface="Arial"/>
                <a:ea typeface="Arial"/>
                <a:cs typeface="Arial"/>
                <a:sym typeface="Arial"/>
              </a:rPr>
              <a:t>.</a:t>
            </a:r>
            <a:endParaRPr dirty="0"/>
          </a:p>
          <a:p>
            <a:pPr marL="158750" lvl="0" indent="0" algn="l" rtl="0">
              <a:lnSpc>
                <a:spcPct val="80000"/>
              </a:lnSpc>
              <a:spcBef>
                <a:spcPts val="0"/>
              </a:spcBef>
              <a:spcAft>
                <a:spcPts val="0"/>
              </a:spcAft>
              <a:buSzPts val="1100"/>
              <a:buNone/>
            </a:pPr>
            <a:endParaRPr sz="770" dirty="0"/>
          </a:p>
          <a:p>
            <a:pPr marL="158750" lvl="0" indent="0" algn="l" rtl="0">
              <a:lnSpc>
                <a:spcPct val="80000"/>
              </a:lnSpc>
              <a:spcBef>
                <a:spcPts val="0"/>
              </a:spcBef>
              <a:spcAft>
                <a:spcPts val="0"/>
              </a:spcAft>
              <a:buSzPts val="1100"/>
              <a:buNone/>
            </a:pPr>
            <a:endParaRPr sz="770" dirty="0"/>
          </a:p>
          <a:p>
            <a:pPr marL="342900" lvl="0" indent="-342900" algn="l" rtl="0">
              <a:lnSpc>
                <a:spcPct val="80000"/>
              </a:lnSpc>
              <a:spcBef>
                <a:spcPts val="0"/>
              </a:spcBef>
              <a:spcAft>
                <a:spcPts val="0"/>
              </a:spcAft>
              <a:buSzPts val="1100"/>
              <a:buFont typeface="Arial"/>
              <a:buChar char="•"/>
            </a:pPr>
            <a:r>
              <a:rPr lang="en-US" sz="770" dirty="0"/>
              <a:t>Improper cleaning will distort the findings when we're conducting EDA. </a:t>
            </a:r>
            <a:endParaRPr dirty="0"/>
          </a:p>
          <a:p>
            <a:pPr marL="342900" lvl="0" indent="-342900" algn="l" rtl="0">
              <a:lnSpc>
                <a:spcPct val="80000"/>
              </a:lnSpc>
              <a:spcBef>
                <a:spcPts val="0"/>
              </a:spcBef>
              <a:spcAft>
                <a:spcPts val="0"/>
              </a:spcAft>
              <a:buSzPts val="1100"/>
              <a:buFont typeface="Arial"/>
              <a:buChar char="•"/>
            </a:pPr>
            <a:r>
              <a:rPr lang="en-US" sz="770" dirty="0"/>
              <a:t>In addition, data wrangling skills will be required to get summary statistics across subsets of the data.</a:t>
            </a:r>
            <a:endParaRPr dirty="0"/>
          </a:p>
          <a:p>
            <a:pPr marL="342900" lvl="0" indent="-273050" algn="l" rtl="0">
              <a:lnSpc>
                <a:spcPct val="80000"/>
              </a:lnSpc>
              <a:spcBef>
                <a:spcPts val="0"/>
              </a:spcBef>
              <a:spcAft>
                <a:spcPts val="0"/>
              </a:spcAft>
              <a:buSzPts val="1100"/>
              <a:buFont typeface="Arial"/>
              <a:buNone/>
            </a:pPr>
            <a:endParaRPr sz="770" dirty="0"/>
          </a:p>
          <a:p>
            <a:pPr marL="0" lvl="0" indent="0" algn="l" rtl="0">
              <a:lnSpc>
                <a:spcPct val="80000"/>
              </a:lnSpc>
              <a:spcBef>
                <a:spcPts val="0"/>
              </a:spcBef>
              <a:spcAft>
                <a:spcPts val="0"/>
              </a:spcAft>
              <a:buSzPts val="1100"/>
              <a:buFont typeface="Arial"/>
              <a:buNone/>
            </a:pPr>
            <a:endParaRPr sz="770" dirty="0"/>
          </a:p>
          <a:p>
            <a:pPr marL="0" lvl="0" indent="0" algn="l" rtl="0">
              <a:lnSpc>
                <a:spcPct val="80000"/>
              </a:lnSpc>
              <a:spcBef>
                <a:spcPts val="0"/>
              </a:spcBef>
              <a:spcAft>
                <a:spcPts val="0"/>
              </a:spcAft>
              <a:buSzPts val="1100"/>
              <a:buFont typeface="Arial"/>
              <a:buNone/>
            </a:pPr>
            <a:endParaRPr sz="770" dirty="0"/>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When calculating summary statistics, we must keep the type of data we collected in mind. Data can be </a:t>
            </a:r>
            <a:r>
              <a:rPr lang="en-US" sz="770" b="1" i="0" dirty="0">
                <a:solidFill>
                  <a:srgbClr val="6D737D"/>
                </a:solidFill>
                <a:latin typeface="Arial"/>
                <a:ea typeface="Arial"/>
                <a:cs typeface="Arial"/>
                <a:sym typeface="Arial"/>
              </a:rPr>
              <a:t>quantitative</a:t>
            </a:r>
            <a:r>
              <a:rPr lang="en-US" sz="770" b="0" i="0" dirty="0">
                <a:solidFill>
                  <a:srgbClr val="6D737D"/>
                </a:solidFill>
                <a:latin typeface="Arial"/>
                <a:ea typeface="Arial"/>
                <a:cs typeface="Arial"/>
                <a:sym typeface="Arial"/>
              </a:rPr>
              <a:t> (measurable quantities) or </a:t>
            </a:r>
            <a:r>
              <a:rPr lang="en-US" sz="770" b="1" i="0" dirty="0">
                <a:solidFill>
                  <a:srgbClr val="6D737D"/>
                </a:solidFill>
                <a:latin typeface="Arial"/>
                <a:ea typeface="Arial"/>
                <a:cs typeface="Arial"/>
                <a:sym typeface="Arial"/>
              </a:rPr>
              <a:t>categorical</a:t>
            </a:r>
            <a:r>
              <a:rPr lang="en-US" sz="770" b="0" i="0" dirty="0">
                <a:solidFill>
                  <a:srgbClr val="6D737D"/>
                </a:solidFill>
                <a:latin typeface="Arial"/>
                <a:ea typeface="Arial"/>
                <a:cs typeface="Arial"/>
                <a:sym typeface="Arial"/>
              </a:rPr>
              <a:t> (descriptions, groupings, or categories). Within these classes of data, we have further subdivisions that let us know what types of operations we can perform on them.</a:t>
            </a:r>
            <a:endParaRPr dirty="0"/>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For example, categorical data can be </a:t>
            </a:r>
            <a:r>
              <a:rPr lang="en-US" sz="770" b="1" i="0" dirty="0">
                <a:solidFill>
                  <a:srgbClr val="6D737D"/>
                </a:solidFill>
                <a:latin typeface="Arial"/>
                <a:ea typeface="Arial"/>
                <a:cs typeface="Arial"/>
                <a:sym typeface="Arial"/>
              </a:rPr>
              <a:t>nominal</a:t>
            </a:r>
            <a:r>
              <a:rPr lang="en-US" sz="770" b="0" i="0" dirty="0">
                <a:solidFill>
                  <a:srgbClr val="6D737D"/>
                </a:solidFill>
                <a:latin typeface="Arial"/>
                <a:ea typeface="Arial"/>
                <a:cs typeface="Arial"/>
                <a:sym typeface="Arial"/>
              </a:rPr>
              <a:t>, where we assign a numeric value to each level of the category, such as on = 1/off = 0. Note that the fact that on is greater than off is meaningless because we arbitrarily chose those numbers to represent the states on and off. When there is a ranking among the categories, they are </a:t>
            </a:r>
            <a:r>
              <a:rPr lang="en-US" sz="770" b="1" i="0" dirty="0">
                <a:solidFill>
                  <a:srgbClr val="6D737D"/>
                </a:solidFill>
                <a:latin typeface="Arial"/>
                <a:ea typeface="Arial"/>
                <a:cs typeface="Arial"/>
                <a:sym typeface="Arial"/>
              </a:rPr>
              <a:t>ordinal</a:t>
            </a:r>
            <a:r>
              <a:rPr lang="en-US" sz="770" b="0" i="0" dirty="0">
                <a:solidFill>
                  <a:srgbClr val="6D737D"/>
                </a:solidFill>
                <a:latin typeface="Arial"/>
                <a:ea typeface="Arial"/>
                <a:cs typeface="Arial"/>
                <a:sym typeface="Arial"/>
              </a:rPr>
              <a:t>, meaning that we can order the levels (for instance, we can have low &lt; medium &lt; high).</a:t>
            </a:r>
            <a:endParaRPr dirty="0"/>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Quantitative data can use an </a:t>
            </a:r>
            <a:r>
              <a:rPr lang="en-US" sz="770" b="1" i="0" dirty="0">
                <a:solidFill>
                  <a:srgbClr val="6D737D"/>
                </a:solidFill>
                <a:latin typeface="Arial"/>
                <a:ea typeface="Arial"/>
                <a:cs typeface="Arial"/>
                <a:sym typeface="Arial"/>
              </a:rPr>
              <a:t>interval scale</a:t>
            </a:r>
            <a:r>
              <a:rPr lang="en-US" sz="770" b="0" i="0" dirty="0">
                <a:solidFill>
                  <a:srgbClr val="6D737D"/>
                </a:solidFill>
                <a:latin typeface="Arial"/>
                <a:ea typeface="Arial"/>
                <a:cs typeface="Arial"/>
                <a:sym typeface="Arial"/>
              </a:rPr>
              <a:t> or a </a:t>
            </a:r>
            <a:r>
              <a:rPr lang="en-US" sz="770" b="1" i="0" dirty="0">
                <a:solidFill>
                  <a:srgbClr val="6D737D"/>
                </a:solidFill>
                <a:latin typeface="Arial"/>
                <a:ea typeface="Arial"/>
                <a:cs typeface="Arial"/>
                <a:sym typeface="Arial"/>
              </a:rPr>
              <a:t>ratio scale</a:t>
            </a:r>
            <a:r>
              <a:rPr lang="en-US" sz="770" b="0" i="0" dirty="0">
                <a:solidFill>
                  <a:srgbClr val="6D737D"/>
                </a:solidFill>
                <a:latin typeface="Arial"/>
                <a:ea typeface="Arial"/>
                <a:cs typeface="Arial"/>
                <a:sym typeface="Arial"/>
              </a:rPr>
              <a:t>. The interval scale includes things such as temperature. We can measure temperatures in Celsius and compare the temperatures of two cities, but it doesn't mean anything to say one city is twice as hot as the other. Therefore, interval scale values can be meaningfully compared using addition/subtraction, but not multiplication/division. The ratio scale, then, are those values that can be meaningfully compared with ratios (using multiplication and division). Examples of the ratio scale include prices, sizes, and counts.</a:t>
            </a:r>
            <a:endParaRPr dirty="0"/>
          </a:p>
          <a:p>
            <a:pPr marL="457200" lvl="0" indent="-298450" algn="l" rtl="0">
              <a:lnSpc>
                <a:spcPct val="80000"/>
              </a:lnSpc>
              <a:spcBef>
                <a:spcPts val="0"/>
              </a:spcBef>
              <a:spcAft>
                <a:spcPts val="0"/>
              </a:spcAft>
              <a:buSzPts val="1100"/>
              <a:buChar char="●"/>
            </a:pPr>
            <a:r>
              <a:rPr lang="en-US" sz="770" b="0" i="0" dirty="0">
                <a:solidFill>
                  <a:srgbClr val="6D737D"/>
                </a:solidFill>
                <a:latin typeface="Arial"/>
                <a:ea typeface="Arial"/>
                <a:cs typeface="Arial"/>
                <a:sym typeface="Arial"/>
              </a:rPr>
              <a:t>When we complete our EDA, we can decide on the next steps by drawing conclusions.</a:t>
            </a:r>
            <a:endParaRPr dirty="0"/>
          </a:p>
          <a:p>
            <a:pPr marL="0" lvl="0" indent="0" algn="l" rtl="0">
              <a:lnSpc>
                <a:spcPct val="80000"/>
              </a:lnSpc>
              <a:spcBef>
                <a:spcPts val="0"/>
              </a:spcBef>
              <a:spcAft>
                <a:spcPts val="0"/>
              </a:spcAft>
              <a:buSzPts val="1100"/>
              <a:buFont typeface="Arial"/>
              <a:buNone/>
            </a:pPr>
            <a:endParaRPr sz="770" dirty="0"/>
          </a:p>
          <a:p>
            <a:pPr marL="158750" lvl="0" indent="0" algn="l" rtl="0">
              <a:lnSpc>
                <a:spcPct val="80000"/>
              </a:lnSpc>
              <a:spcBef>
                <a:spcPts val="0"/>
              </a:spcBef>
              <a:spcAft>
                <a:spcPts val="0"/>
              </a:spcAft>
              <a:buSzPts val="1100"/>
              <a:buNone/>
            </a:pPr>
            <a:endParaRPr sz="770" dirty="0"/>
          </a:p>
        </p:txBody>
      </p:sp>
      <p:sp>
        <p:nvSpPr>
          <p:cNvPr id="310" name="Google Shape;3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38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Did we notice any patterns or relationships when visualizing the data?</a:t>
            </a:r>
            <a:endParaRPr/>
          </a:p>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Does it look like we can make accurate predictions from our data? Does it make sense to move to modeling the data?</a:t>
            </a:r>
            <a:endParaRPr/>
          </a:p>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Should we handle missing data points? How?</a:t>
            </a:r>
            <a:endParaRPr/>
          </a:p>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How is the data distributed?</a:t>
            </a:r>
            <a:endParaRPr/>
          </a:p>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Does the data help us answer the questions we have or give insight into the problem we are investigating?</a:t>
            </a:r>
            <a:endParaRPr/>
          </a:p>
          <a:p>
            <a:pPr marL="457200" lvl="0" indent="-298450" algn="l" rtl="0">
              <a:lnSpc>
                <a:spcPct val="100000"/>
              </a:lnSpc>
              <a:spcBef>
                <a:spcPts val="0"/>
              </a:spcBef>
              <a:spcAft>
                <a:spcPts val="0"/>
              </a:spcAft>
              <a:buSzPts val="1100"/>
              <a:buFont typeface="Arial"/>
              <a:buChar char="•"/>
            </a:pPr>
            <a:r>
              <a:rPr lang="en-US" b="0" i="0">
                <a:solidFill>
                  <a:srgbClr val="6D737D"/>
                </a:solidFill>
                <a:latin typeface="Arial"/>
                <a:ea typeface="Arial"/>
                <a:cs typeface="Arial"/>
                <a:sym typeface="Arial"/>
              </a:rPr>
              <a:t>Do we need to collect new or additional data?</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If we decide to model the data, this falls under machine learning and statistics. While not technically data analysis, it is usually the next step, and we will cover it in </a:t>
            </a:r>
            <a:r>
              <a:rPr lang="en-US" b="0" i="1" u="sng" strike="noStrike">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lesson 9</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Getting Started with Machine Learning in Python</a:t>
            </a:r>
            <a:r>
              <a:rPr lang="en-US" b="0" i="0">
                <a:solidFill>
                  <a:srgbClr val="6D737D"/>
                </a:solidFill>
                <a:latin typeface="Arial"/>
                <a:ea typeface="Arial"/>
                <a:cs typeface="Arial"/>
                <a:sym typeface="Arial"/>
              </a:rPr>
              <a:t>, and </a:t>
            </a:r>
            <a:r>
              <a:rPr lang="en-US" b="0" i="1" u="sng" strike="noStrike">
                <a:solidFill>
                  <a:srgbClr val="4AC5E3"/>
                </a:solidFill>
                <a:latin typeface="Arial"/>
                <a:ea typeface="Arial"/>
                <a:cs typeface="Arial"/>
                <a:sym typeface="Arial"/>
                <a:hlinkClick r:id="rId4">
                  <a:extLst>
                    <a:ext uri="{A12FA001-AC4F-418D-AE19-62706E023703}">
                      <ahyp:hlinkClr xmlns:ahyp="http://schemas.microsoft.com/office/drawing/2018/hyperlinkcolor" val="tx"/>
                    </a:ext>
                  </a:extLst>
                </a:hlinkClick>
              </a:rPr>
              <a:t>lesson 10</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Making Better Predictions – Optimizing Models</a:t>
            </a:r>
            <a:r>
              <a:rPr lang="en-US" b="0" i="0">
                <a:solidFill>
                  <a:srgbClr val="6D737D"/>
                </a:solidFill>
                <a:latin typeface="Arial"/>
                <a:ea typeface="Arial"/>
                <a:cs typeface="Arial"/>
                <a:sym typeface="Arial"/>
              </a:rPr>
              <a:t>. In addition, we will see how this entire process will work in practice in </a:t>
            </a:r>
            <a:r>
              <a:rPr lang="en-US" b="0" i="1" u="sng" strike="noStrike">
                <a:solidFill>
                  <a:srgbClr val="4AC5E3"/>
                </a:solidFill>
                <a:latin typeface="Arial"/>
                <a:ea typeface="Arial"/>
                <a:cs typeface="Arial"/>
                <a:sym typeface="Arial"/>
                <a:hlinkClick r:id="rId5">
                  <a:extLst>
                    <a:ext uri="{A12FA001-AC4F-418D-AE19-62706E023703}">
                      <ahyp:hlinkClr xmlns:ahyp="http://schemas.microsoft.com/office/drawing/2018/hyperlinkcolor" val="tx"/>
                    </a:ext>
                  </a:extLst>
                </a:hlinkClick>
              </a:rPr>
              <a:t>lesson 11</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Machine Learning Anomaly Detection</a:t>
            </a:r>
            <a:r>
              <a:rPr lang="en-US" b="0" i="0">
                <a:solidFill>
                  <a:srgbClr val="6D737D"/>
                </a:solidFill>
                <a:latin typeface="Arial"/>
                <a:ea typeface="Arial"/>
                <a:cs typeface="Arial"/>
                <a:sym typeface="Arial"/>
              </a:rPr>
              <a:t>. As a reference, in the </a:t>
            </a:r>
            <a:r>
              <a:rPr lang="en-US" b="0" i="1">
                <a:solidFill>
                  <a:srgbClr val="6D737D"/>
                </a:solidFill>
                <a:latin typeface="Arial"/>
                <a:ea typeface="Arial"/>
                <a:cs typeface="Arial"/>
                <a:sym typeface="Arial"/>
              </a:rPr>
              <a:t>Machine learning workflow</a:t>
            </a:r>
            <a:r>
              <a:rPr lang="en-US" b="0" i="0">
                <a:solidFill>
                  <a:srgbClr val="6D737D"/>
                </a:solidFill>
                <a:latin typeface="Arial"/>
                <a:ea typeface="Arial"/>
                <a:cs typeface="Arial"/>
                <a:sym typeface="Arial"/>
              </a:rPr>
              <a:t> section in the </a:t>
            </a:r>
            <a:r>
              <a:rPr lang="en-US" b="0" i="1">
                <a:solidFill>
                  <a:srgbClr val="6D737D"/>
                </a:solidFill>
                <a:latin typeface="Arial"/>
                <a:ea typeface="Arial"/>
                <a:cs typeface="Arial"/>
                <a:sym typeface="Arial"/>
              </a:rPr>
              <a:t>Appendix</a:t>
            </a:r>
            <a:r>
              <a:rPr lang="en-US" b="0" i="0">
                <a:solidFill>
                  <a:srgbClr val="6D737D"/>
                </a:solidFill>
                <a:latin typeface="Arial"/>
                <a:ea typeface="Arial"/>
                <a:cs typeface="Arial"/>
                <a:sym typeface="Arial"/>
              </a:rPr>
              <a:t>, there is a workflow diagram depicting the full process from data analysis to machine learning. </a:t>
            </a:r>
            <a:r>
              <a:rPr lang="en-US" b="0" i="1" u="sng" strike="noStrike">
                <a:solidFill>
                  <a:srgbClr val="4AC5E3"/>
                </a:solidFill>
                <a:latin typeface="Arial"/>
                <a:ea typeface="Arial"/>
                <a:cs typeface="Arial"/>
                <a:sym typeface="Arial"/>
                <a:hlinkClick r:id="rId6">
                  <a:extLst>
                    <a:ext uri="{A12FA001-AC4F-418D-AE19-62706E023703}">
                      <ahyp:hlinkClr xmlns:ahyp="http://schemas.microsoft.com/office/drawing/2018/hyperlinkcolor" val="tx"/>
                    </a:ext>
                  </a:extLst>
                </a:hlinkClick>
              </a:rPr>
              <a:t>lesson 7</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Financial Analysis – Bitcoin and the Stock Market</a:t>
            </a:r>
            <a:r>
              <a:rPr lang="en-US" b="0" i="0">
                <a:solidFill>
                  <a:srgbClr val="6D737D"/>
                </a:solidFill>
                <a:latin typeface="Arial"/>
                <a:ea typeface="Arial"/>
                <a:cs typeface="Arial"/>
                <a:sym typeface="Arial"/>
              </a:rPr>
              <a:t>, and </a:t>
            </a:r>
            <a:r>
              <a:rPr lang="en-US" b="0" i="1" u="sng" strike="noStrike">
                <a:solidFill>
                  <a:srgbClr val="4AC5E3"/>
                </a:solidFill>
                <a:latin typeface="Arial"/>
                <a:ea typeface="Arial"/>
                <a:cs typeface="Arial"/>
                <a:sym typeface="Arial"/>
                <a:hlinkClick r:id="rId7">
                  <a:extLst>
                    <a:ext uri="{A12FA001-AC4F-418D-AE19-62706E023703}">
                      <ahyp:hlinkClr xmlns:ahyp="http://schemas.microsoft.com/office/drawing/2018/hyperlinkcolor" val="tx"/>
                    </a:ext>
                  </a:extLst>
                </a:hlinkClick>
              </a:rPr>
              <a:t>lesson 8</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Rule-Based Anomaly Detection</a:t>
            </a:r>
            <a:r>
              <a:rPr lang="en-US" b="0" i="0">
                <a:solidFill>
                  <a:srgbClr val="6D737D"/>
                </a:solidFill>
                <a:latin typeface="Arial"/>
                <a:ea typeface="Arial"/>
                <a:cs typeface="Arial"/>
                <a:sym typeface="Arial"/>
              </a:rPr>
              <a:t>, will focus on drawing conclusions from data analysis, rather than building models.</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 next section will be a review of statistics; those with knowledge of statistics can skip ahead to the </a:t>
            </a:r>
            <a:r>
              <a:rPr lang="en-US" b="0" i="1">
                <a:solidFill>
                  <a:srgbClr val="6D737D"/>
                </a:solidFill>
                <a:latin typeface="Arial"/>
                <a:ea typeface="Arial"/>
                <a:cs typeface="Arial"/>
                <a:sym typeface="Arial"/>
              </a:rPr>
              <a:t>Setting up a virtual environment</a:t>
            </a:r>
            <a:r>
              <a:rPr lang="en-US" b="0" i="0">
                <a:solidFill>
                  <a:srgbClr val="6D737D"/>
                </a:solidFill>
                <a:latin typeface="Arial"/>
                <a:ea typeface="Arial"/>
                <a:cs typeface="Arial"/>
                <a:sym typeface="Arial"/>
              </a:rPr>
              <a:t> section.</a:t>
            </a:r>
            <a:endParaRPr/>
          </a:p>
          <a:p>
            <a:pPr marL="158750" lvl="0" indent="0" algn="l" rtl="0">
              <a:lnSpc>
                <a:spcPct val="100000"/>
              </a:lnSpc>
              <a:spcBef>
                <a:spcPts val="0"/>
              </a:spcBef>
              <a:spcAft>
                <a:spcPts val="0"/>
              </a:spcAft>
              <a:buSzPts val="1100"/>
              <a:buNone/>
            </a:pPr>
            <a:endParaRPr/>
          </a:p>
        </p:txBody>
      </p:sp>
      <p:sp>
        <p:nvSpPr>
          <p:cNvPr id="318" name="Google Shape;3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31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92500"/>
          </a:bodyPr>
          <a:lstStyle/>
          <a:p>
            <a:pPr marL="457200" lvl="0" indent="-298450" algn="l" rtl="0">
              <a:lnSpc>
                <a:spcPct val="100000"/>
              </a:lnSpc>
              <a:spcBef>
                <a:spcPts val="0"/>
              </a:spcBef>
              <a:spcAft>
                <a:spcPts val="0"/>
              </a:spcAft>
              <a:buSzPts val="1100"/>
              <a:buChar char="●"/>
            </a:pPr>
            <a:r>
              <a:rPr lang="en-US" sz="1100"/>
              <a:t>With descriptive statistics, as the name implies, we are looking to describe the sample. </a:t>
            </a:r>
            <a:endParaRPr/>
          </a:p>
          <a:p>
            <a:pPr marL="457200" lvl="0" indent="-298450" algn="l" rtl="0">
              <a:lnSpc>
                <a:spcPct val="100000"/>
              </a:lnSpc>
              <a:spcBef>
                <a:spcPts val="0"/>
              </a:spcBef>
              <a:spcAft>
                <a:spcPts val="0"/>
              </a:spcAft>
              <a:buSzPts val="1100"/>
              <a:buChar char="●"/>
            </a:pPr>
            <a:r>
              <a:rPr lang="en-US" sz="1100"/>
              <a:t>Inferential statistics involves using the sample statistics to infer, or deduce, something about the population, such as the underlying distribution.</a:t>
            </a:r>
            <a:endParaRPr/>
          </a:p>
          <a:p>
            <a:pPr marL="158750" lvl="0" indent="0" algn="l" rtl="0">
              <a:lnSpc>
                <a:spcPct val="100000"/>
              </a:lnSpc>
              <a:spcBef>
                <a:spcPts val="0"/>
              </a:spcBef>
              <a:spcAft>
                <a:spcPts val="0"/>
              </a:spcAft>
              <a:buSzPts val="1100"/>
              <a:buNone/>
            </a:pPr>
            <a:endParaRPr sz="1100" b="1"/>
          </a:p>
          <a:p>
            <a:pPr marL="158750" lvl="0" indent="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Important note</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Sample statistics are used as </a:t>
            </a:r>
            <a:r>
              <a:rPr lang="en-US" b="1" i="0">
                <a:solidFill>
                  <a:srgbClr val="6D737D"/>
                </a:solidFill>
                <a:latin typeface="Arial"/>
                <a:ea typeface="Arial"/>
                <a:cs typeface="Arial"/>
                <a:sym typeface="Arial"/>
              </a:rPr>
              <a:t>estimators</a:t>
            </a:r>
            <a:r>
              <a:rPr lang="en-US" b="0" i="0">
                <a:solidFill>
                  <a:srgbClr val="6D737D"/>
                </a:solidFill>
                <a:latin typeface="Arial"/>
                <a:ea typeface="Arial"/>
                <a:cs typeface="Arial"/>
                <a:sym typeface="Arial"/>
              </a:rPr>
              <a:t> of the population parameters, meaning that we have to quantify their bias and variance. There is a multitude of methods for this; some will make assumptions on the shape of the distribution (parametric) and others won't (non-parametric). This is all well beyond the scope of this course, but it is good to be aware of.</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Often, the goal of an analysis is to create a story for the data; unfortunately, it is very easy to misuse statistics. It's the subject of a famous quote:</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"There are three kinds of lies: lies, damned lies, and statistics."</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 Benjamin Disraeli</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This is especially true of inferential statistics, which is used in many scientific studies and papers to show the significance of the researchers' findings. This is a more advanced topic and, since this isn't a statistics course, we will only briefly touch upon some of the tools and principles behind inferential statistics, which can be pursued further. We will focus on descriptive statistics to help explain the data we are analyzing.</a:t>
            </a:r>
            <a:endParaRPr/>
          </a:p>
          <a:p>
            <a:pPr marL="158750" lvl="0" indent="0" algn="l" rtl="0">
              <a:lnSpc>
                <a:spcPct val="100000"/>
              </a:lnSpc>
              <a:spcBef>
                <a:spcPts val="0"/>
              </a:spcBef>
              <a:spcAft>
                <a:spcPts val="0"/>
              </a:spcAft>
              <a:buSzPts val="1100"/>
              <a:buNone/>
            </a:pPr>
            <a:endParaRPr b="1"/>
          </a:p>
        </p:txBody>
      </p:sp>
      <p:sp>
        <p:nvSpPr>
          <p:cNvPr id="327" name="Google Shape;3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65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fontScale="92500"/>
          </a:bodyPr>
          <a:lstStyle/>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When we discuss machine learning in </a:t>
            </a:r>
            <a:r>
              <a:rPr lang="en-US" b="0" i="1" u="sng" strike="noStrike">
                <a:solidFill>
                  <a:srgbClr val="4AC5E3"/>
                </a:solidFill>
                <a:latin typeface="Arial"/>
                <a:ea typeface="Arial"/>
                <a:cs typeface="Arial"/>
                <a:sym typeface="Arial"/>
                <a:hlinkClick r:id="rId3">
                  <a:extLst>
                    <a:ext uri="{A12FA001-AC4F-418D-AE19-62706E023703}">
                      <ahyp:hlinkClr xmlns:ahyp="http://schemas.microsoft.com/office/drawing/2018/hyperlinkcolor" val="tx"/>
                    </a:ext>
                  </a:extLst>
                </a:hlinkClick>
              </a:rPr>
              <a:t>lesson 9</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Getting Started with Machine Learning in Python</a:t>
            </a:r>
            <a:r>
              <a:rPr lang="en-US" b="0" i="0">
                <a:solidFill>
                  <a:srgbClr val="6D737D"/>
                </a:solidFill>
                <a:latin typeface="Arial"/>
                <a:ea typeface="Arial"/>
                <a:cs typeface="Arial"/>
                <a:sym typeface="Arial"/>
              </a:rPr>
              <a:t>, we will need to sample our data, which will be a sample to begin with. This is called </a:t>
            </a:r>
            <a:r>
              <a:rPr lang="en-US" b="1" i="0">
                <a:solidFill>
                  <a:srgbClr val="6D737D"/>
                </a:solidFill>
                <a:latin typeface="Arial"/>
                <a:ea typeface="Arial"/>
                <a:cs typeface="Arial"/>
                <a:sym typeface="Arial"/>
              </a:rPr>
              <a:t>resampling</a:t>
            </a:r>
            <a:r>
              <a:rPr lang="en-US" b="0" i="0">
                <a:solidFill>
                  <a:srgbClr val="6D737D"/>
                </a:solidFill>
                <a:latin typeface="Arial"/>
                <a:ea typeface="Arial"/>
                <a:cs typeface="Arial"/>
                <a:sym typeface="Arial"/>
              </a:rPr>
              <a:t>. Depending on the data, we will have to pick a different method of sampling. Often, our best bet is a </a:t>
            </a:r>
            <a:r>
              <a:rPr lang="en-US" b="1" i="0">
                <a:solidFill>
                  <a:srgbClr val="6D737D"/>
                </a:solidFill>
                <a:latin typeface="Arial"/>
                <a:ea typeface="Arial"/>
                <a:cs typeface="Arial"/>
                <a:sym typeface="Arial"/>
              </a:rPr>
              <a:t>simple random sample</a:t>
            </a:r>
            <a:r>
              <a:rPr lang="en-US" b="0" i="0">
                <a:solidFill>
                  <a:srgbClr val="6D737D"/>
                </a:solidFill>
                <a:latin typeface="Arial"/>
                <a:ea typeface="Arial"/>
                <a:cs typeface="Arial"/>
                <a:sym typeface="Arial"/>
              </a:rPr>
              <a:t>: we use a random number generator to pick rows at random. When we have distinct groups in the data, we want our sample to be a </a:t>
            </a:r>
            <a:r>
              <a:rPr lang="en-US" b="1" i="0">
                <a:solidFill>
                  <a:srgbClr val="6D737D"/>
                </a:solidFill>
                <a:latin typeface="Arial"/>
                <a:ea typeface="Arial"/>
                <a:cs typeface="Arial"/>
                <a:sym typeface="Arial"/>
              </a:rPr>
              <a:t>stratified random sample</a:t>
            </a:r>
            <a:r>
              <a:rPr lang="en-US" b="0" i="0">
                <a:solidFill>
                  <a:srgbClr val="6D737D"/>
                </a:solidFill>
                <a:latin typeface="Arial"/>
                <a:ea typeface="Arial"/>
                <a:cs typeface="Arial"/>
                <a:sym typeface="Arial"/>
              </a:rPr>
              <a:t>, which will preserve the proportion of the groups in the data. In some cases, we don't have enough data for the aforementioned sampling strategies, so we may turn to random sampling with replacement (</a:t>
            </a:r>
            <a:r>
              <a:rPr lang="en-US" b="1" i="0">
                <a:solidFill>
                  <a:srgbClr val="6D737D"/>
                </a:solidFill>
                <a:latin typeface="Arial"/>
                <a:ea typeface="Arial"/>
                <a:cs typeface="Arial"/>
                <a:sym typeface="Arial"/>
              </a:rPr>
              <a:t>bootstrapping</a:t>
            </a:r>
            <a:r>
              <a:rPr lang="en-US" b="0" i="0">
                <a:solidFill>
                  <a:srgbClr val="6D737D"/>
                </a:solidFill>
                <a:latin typeface="Arial"/>
                <a:ea typeface="Arial"/>
                <a:cs typeface="Arial"/>
                <a:sym typeface="Arial"/>
              </a:rPr>
              <a:t>); this is called a </a:t>
            </a:r>
            <a:r>
              <a:rPr lang="en-US" b="1" i="0">
                <a:solidFill>
                  <a:srgbClr val="6D737D"/>
                </a:solidFill>
                <a:latin typeface="Arial"/>
                <a:ea typeface="Arial"/>
                <a:cs typeface="Arial"/>
                <a:sym typeface="Arial"/>
              </a:rPr>
              <a:t>bootstrap sample</a:t>
            </a:r>
            <a:r>
              <a:rPr lang="en-US" b="0" i="0">
                <a:solidFill>
                  <a:srgbClr val="6D737D"/>
                </a:solidFill>
                <a:latin typeface="Arial"/>
                <a:ea typeface="Arial"/>
                <a:cs typeface="Arial"/>
                <a:sym typeface="Arial"/>
              </a:rPr>
              <a:t>. Note that our underlying sample needs to have been a random sample or we risk increasing the bias of the estimator (we could pick certain rows more often because they are in the data more often if it was a convenience sample, while in the true population these rows aren't as prevalent). We will see an example of bootstrapping in </a:t>
            </a:r>
            <a:r>
              <a:rPr lang="en-US" b="0" i="1" u="sng" strike="noStrike">
                <a:solidFill>
                  <a:srgbClr val="4AC5E3"/>
                </a:solidFill>
                <a:latin typeface="Arial"/>
                <a:ea typeface="Arial"/>
                <a:cs typeface="Arial"/>
                <a:sym typeface="Arial"/>
                <a:hlinkClick r:id="rId4">
                  <a:extLst>
                    <a:ext uri="{A12FA001-AC4F-418D-AE19-62706E023703}">
                      <ahyp:hlinkClr xmlns:ahyp="http://schemas.microsoft.com/office/drawing/2018/hyperlinkcolor" val="tx"/>
                    </a:ext>
                  </a:extLst>
                </a:hlinkClick>
              </a:rPr>
              <a:t>lesson 8</a:t>
            </a:r>
            <a:r>
              <a:rPr lang="en-US" b="0" i="0">
                <a:solidFill>
                  <a:srgbClr val="6D737D"/>
                </a:solidFill>
                <a:latin typeface="Arial"/>
                <a:ea typeface="Arial"/>
                <a:cs typeface="Arial"/>
                <a:sym typeface="Arial"/>
              </a:rPr>
              <a:t>, </a:t>
            </a:r>
            <a:r>
              <a:rPr lang="en-US" b="0" i="1">
                <a:solidFill>
                  <a:srgbClr val="6D737D"/>
                </a:solidFill>
                <a:latin typeface="Arial"/>
                <a:ea typeface="Arial"/>
                <a:cs typeface="Arial"/>
                <a:sym typeface="Arial"/>
              </a:rPr>
              <a:t>Rule-Based Anomaly Detection</a:t>
            </a:r>
            <a:r>
              <a:rPr lang="en-US" b="0" i="0">
                <a:solidFill>
                  <a:srgbClr val="6D737D"/>
                </a:solidFill>
                <a:latin typeface="Arial"/>
                <a:ea typeface="Arial"/>
                <a:cs typeface="Arial"/>
                <a:sym typeface="Arial"/>
              </a:rPr>
              <a:t>.</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Important note</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A thorough discussion of the theory behind bootstrapping and its consequences is well beyond the scope of this course, but watch this video for a primer: </a:t>
            </a:r>
            <a:r>
              <a:rPr lang="en-US" b="0" i="0" u="sng" strike="noStrike">
                <a:solidFill>
                  <a:srgbClr val="4AC5E3"/>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https://www.youtube.com/watch?v=gcPIyeqymOU</a:t>
            </a:r>
            <a:r>
              <a:rPr lang="en-US" b="0" i="0">
                <a:solidFill>
                  <a:srgbClr val="6D737D"/>
                </a:solidFill>
                <a:latin typeface="Arial"/>
                <a:ea typeface="Arial"/>
                <a:cs typeface="Arial"/>
                <a:sym typeface="Arial"/>
              </a:rPr>
              <a:t>.</a:t>
            </a:r>
            <a:endParaRPr/>
          </a:p>
          <a:p>
            <a:pPr marL="457200" lvl="0" indent="-298450" algn="l" rtl="0">
              <a:lnSpc>
                <a:spcPct val="100000"/>
              </a:lnSpc>
              <a:spcBef>
                <a:spcPts val="0"/>
              </a:spcBef>
              <a:spcAft>
                <a:spcPts val="0"/>
              </a:spcAft>
              <a:buSzPts val="1100"/>
              <a:buChar char="●"/>
            </a:pPr>
            <a:r>
              <a:rPr lang="en-US" b="0" i="0">
                <a:solidFill>
                  <a:srgbClr val="6D737D"/>
                </a:solidFill>
                <a:latin typeface="Arial"/>
                <a:ea typeface="Arial"/>
                <a:cs typeface="Arial"/>
                <a:sym typeface="Arial"/>
              </a:rPr>
              <a:t>You can read more about sampling methods, along with their strengths and weaknesses, at </a:t>
            </a:r>
            <a:r>
              <a:rPr lang="en-US" b="0" i="0" u="sng" strike="noStrike">
                <a:solidFill>
                  <a:srgbClr val="4AC5E3"/>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https://www.khanacademy.org/math/statistics-probability/designing-studies/sampling-methods-stats/a/sampling-methods-review</a:t>
            </a:r>
            <a:r>
              <a:rPr lang="en-US" b="0" i="0">
                <a:solidFill>
                  <a:srgbClr val="6D737D"/>
                </a:solidFill>
                <a:latin typeface="Arial"/>
                <a:ea typeface="Arial"/>
                <a:cs typeface="Arial"/>
                <a:sym typeface="Arial"/>
              </a:rPr>
              <a:t>.</a:t>
            </a:r>
            <a:endParaRPr/>
          </a:p>
          <a:p>
            <a:pPr marL="158750" lvl="0" indent="0" algn="l" rtl="0">
              <a:lnSpc>
                <a:spcPct val="100000"/>
              </a:lnSpc>
              <a:spcBef>
                <a:spcPts val="0"/>
              </a:spcBef>
              <a:spcAft>
                <a:spcPts val="0"/>
              </a:spcAft>
              <a:buSzPts val="1100"/>
              <a:buNone/>
            </a:pPr>
            <a:endParaRPr/>
          </a:p>
        </p:txBody>
      </p:sp>
      <p:sp>
        <p:nvSpPr>
          <p:cNvPr id="335" name="Google Shape;3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01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57-D2E4-48A1-A14A-C1C05BAFE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A0B144-3312-491D-B22A-A9ED7BCED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20CB8-344C-41AD-8C80-CA5510F9185C}"/>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F23BF33-DB40-4114-AC91-715224FD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4F084-9FA1-454F-B902-72293358E4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10314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B7EC-8371-4620-AFB5-CEAD6B616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5919-8FC9-468C-9ECA-B51979200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23A8-3159-4299-83F2-A85EA4F0349A}"/>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4491334-977E-4200-BF66-733C55ABC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36203-2A3C-4A32-81D0-AFA4A256C109}"/>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506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9F74-2B85-4F37-AC0F-00DD5BE855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9BC7A-74F4-4B6E-B15D-DC89B37A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60935-61EB-48AC-9B93-14225F8F87B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1F1EFC3D-C9E5-44A0-8F0C-9B9855E24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5E50D-DEE1-4D27-9097-0F39C221CBB4}"/>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01080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Diseño personalizado">
  <p:cSld name="3_Diseño personalizado">
    <p:bg>
      <p:bgPr>
        <a:solidFill>
          <a:srgbClr val="F2F2F2"/>
        </a:solidFill>
        <a:effectLst/>
      </p:bgPr>
    </p:bg>
    <p:spTree>
      <p:nvGrpSpPr>
        <p:cNvPr id="1" name="Shape 129"/>
        <p:cNvGrpSpPr/>
        <p:nvPr/>
      </p:nvGrpSpPr>
      <p:grpSpPr>
        <a:xfrm>
          <a:off x="0" y="0"/>
          <a:ext cx="0" cy="0"/>
          <a:chOff x="0" y="0"/>
          <a:chExt cx="0" cy="0"/>
        </a:xfrm>
      </p:grpSpPr>
      <p:sp>
        <p:nvSpPr>
          <p:cNvPr id="130" name="Google Shape;130;p164"/>
          <p:cNvSpPr txBox="1">
            <a:spLocks noGrp="1"/>
          </p:cNvSpPr>
          <p:nvPr>
            <p:ph type="title"/>
          </p:nvPr>
        </p:nvSpPr>
        <p:spPr>
          <a:xfrm>
            <a:off x="961743" y="2512392"/>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8000"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6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6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64"/>
          <p:cNvSpPr/>
          <p:nvPr/>
        </p:nvSpPr>
        <p:spPr>
          <a:xfrm>
            <a:off x="0" y="6356352"/>
            <a:ext cx="12192000" cy="225141"/>
          </a:xfrm>
          <a:prstGeom prst="rect">
            <a:avLst/>
          </a:prstGeom>
          <a:solidFill>
            <a:srgbClr val="81828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4" name="Google Shape;134;p164"/>
          <p:cNvSpPr txBox="1">
            <a:spLocks noGrp="1"/>
          </p:cNvSpPr>
          <p:nvPr>
            <p:ph type="sldNum" idx="12"/>
          </p:nvPr>
        </p:nvSpPr>
        <p:spPr>
          <a:xfrm>
            <a:off x="5823046" y="6265365"/>
            <a:ext cx="545911" cy="4071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grpSp>
        <p:nvGrpSpPr>
          <p:cNvPr id="135" name="Google Shape;135;p164"/>
          <p:cNvGrpSpPr/>
          <p:nvPr/>
        </p:nvGrpSpPr>
        <p:grpSpPr>
          <a:xfrm>
            <a:off x="-137698" y="5743492"/>
            <a:ext cx="1302307" cy="1211085"/>
            <a:chOff x="4673442" y="2969535"/>
            <a:chExt cx="1884509" cy="1882156"/>
          </a:xfrm>
        </p:grpSpPr>
        <p:sp>
          <p:nvSpPr>
            <p:cNvPr id="136" name="Google Shape;136;p164"/>
            <p:cNvSpPr/>
            <p:nvPr/>
          </p:nvSpPr>
          <p:spPr>
            <a:xfrm>
              <a:off x="5076185" y="3404012"/>
              <a:ext cx="1188208" cy="121198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137" name="Google Shape;137;p164"/>
            <p:cNvPicPr preferRelativeResize="0"/>
            <p:nvPr/>
          </p:nvPicPr>
          <p:blipFill rotWithShape="1">
            <a:blip r:embed="rId2">
              <a:alphaModFix/>
            </a:blip>
            <a:srcRect/>
            <a:stretch/>
          </p:blipFill>
          <p:spPr>
            <a:xfrm>
              <a:off x="4673442" y="2969535"/>
              <a:ext cx="1884509" cy="1882156"/>
            </a:xfrm>
            <a:prstGeom prst="rect">
              <a:avLst/>
            </a:prstGeom>
            <a:noFill/>
            <a:ln>
              <a:noFill/>
            </a:ln>
          </p:spPr>
        </p:pic>
      </p:grpSp>
      <p:sp>
        <p:nvSpPr>
          <p:cNvPr id="138" name="Google Shape;138;p164"/>
          <p:cNvSpPr txBox="1">
            <a:spLocks noGrp="1"/>
          </p:cNvSpPr>
          <p:nvPr>
            <p:ph type="body" idx="1"/>
          </p:nvPr>
        </p:nvSpPr>
        <p:spPr>
          <a:xfrm>
            <a:off x="961743" y="4712873"/>
            <a:ext cx="10515600" cy="12192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37485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9"/>
        <p:cNvGrpSpPr/>
        <p:nvPr/>
      </p:nvGrpSpPr>
      <p:grpSpPr>
        <a:xfrm>
          <a:off x="0" y="0"/>
          <a:ext cx="0" cy="0"/>
          <a:chOff x="0" y="0"/>
          <a:chExt cx="0" cy="0"/>
        </a:xfrm>
      </p:grpSpPr>
      <p:sp>
        <p:nvSpPr>
          <p:cNvPr id="140" name="Google Shape;140;p18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80"/>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1800"/>
              <a:buNone/>
              <a:defRPr sz="2400"/>
            </a:lvl1pPr>
            <a:lvl2pPr lvl="1" algn="ctr">
              <a:lnSpc>
                <a:spcPct val="90000"/>
              </a:lnSpc>
              <a:spcBef>
                <a:spcPts val="500"/>
              </a:spcBef>
              <a:spcAft>
                <a:spcPts val="0"/>
              </a:spcAft>
              <a:buClr>
                <a:schemeClr val="dk1"/>
              </a:buClr>
              <a:buSzPts val="1500"/>
              <a:buNone/>
              <a:defRPr sz="2000"/>
            </a:lvl2pPr>
            <a:lvl3pPr lvl="2" algn="ctr">
              <a:lnSpc>
                <a:spcPct val="90000"/>
              </a:lnSpc>
              <a:spcBef>
                <a:spcPts val="500"/>
              </a:spcBef>
              <a:spcAft>
                <a:spcPts val="0"/>
              </a:spcAft>
              <a:buClr>
                <a:schemeClr val="dk1"/>
              </a:buClr>
              <a:buSzPts val="1350"/>
              <a:buNone/>
              <a:defRPr sz="1800"/>
            </a:lvl3pPr>
            <a:lvl4pPr lvl="3" algn="ctr">
              <a:lnSpc>
                <a:spcPct val="90000"/>
              </a:lnSpc>
              <a:spcBef>
                <a:spcPts val="500"/>
              </a:spcBef>
              <a:spcAft>
                <a:spcPts val="0"/>
              </a:spcAft>
              <a:buClr>
                <a:schemeClr val="dk1"/>
              </a:buClr>
              <a:buSzPts val="1200"/>
              <a:buNone/>
              <a:defRPr sz="1600"/>
            </a:lvl4pPr>
            <a:lvl5pPr lvl="4" algn="ctr">
              <a:lnSpc>
                <a:spcPct val="90000"/>
              </a:lnSpc>
              <a:spcBef>
                <a:spcPts val="500"/>
              </a:spcBef>
              <a:spcAft>
                <a:spcPts val="0"/>
              </a:spcAft>
              <a:buClr>
                <a:schemeClr val="dk1"/>
              </a:buClr>
              <a:buSzPts val="1200"/>
              <a:buNone/>
              <a:defRPr sz="1600"/>
            </a:lvl5pPr>
            <a:lvl6pPr lvl="5" algn="ctr">
              <a:lnSpc>
                <a:spcPct val="90000"/>
              </a:lnSpc>
              <a:spcBef>
                <a:spcPts val="500"/>
              </a:spcBef>
              <a:spcAft>
                <a:spcPts val="0"/>
              </a:spcAft>
              <a:buClr>
                <a:schemeClr val="dk1"/>
              </a:buClr>
              <a:buSzPts val="1200"/>
              <a:buNone/>
              <a:defRPr sz="1600"/>
            </a:lvl6pPr>
            <a:lvl7pPr lvl="6" algn="ctr">
              <a:lnSpc>
                <a:spcPct val="90000"/>
              </a:lnSpc>
              <a:spcBef>
                <a:spcPts val="500"/>
              </a:spcBef>
              <a:spcAft>
                <a:spcPts val="0"/>
              </a:spcAft>
              <a:buClr>
                <a:schemeClr val="dk1"/>
              </a:buClr>
              <a:buSzPts val="1200"/>
              <a:buNone/>
              <a:defRPr sz="1600"/>
            </a:lvl7pPr>
            <a:lvl8pPr lvl="7" algn="ctr">
              <a:lnSpc>
                <a:spcPct val="90000"/>
              </a:lnSpc>
              <a:spcBef>
                <a:spcPts val="500"/>
              </a:spcBef>
              <a:spcAft>
                <a:spcPts val="0"/>
              </a:spcAft>
              <a:buClr>
                <a:schemeClr val="dk1"/>
              </a:buClr>
              <a:buSzPts val="1200"/>
              <a:buNone/>
              <a:defRPr sz="1600"/>
            </a:lvl8pPr>
            <a:lvl9pPr lvl="8" algn="ctr">
              <a:lnSpc>
                <a:spcPct val="90000"/>
              </a:lnSpc>
              <a:spcBef>
                <a:spcPts val="500"/>
              </a:spcBef>
              <a:spcAft>
                <a:spcPts val="0"/>
              </a:spcAft>
              <a:buClr>
                <a:schemeClr val="dk1"/>
              </a:buClr>
              <a:buSzPts val="1200"/>
              <a:buNone/>
              <a:defRPr sz="1600"/>
            </a:lvl9pPr>
          </a:lstStyle>
          <a:p>
            <a:endParaRPr/>
          </a:p>
        </p:txBody>
      </p:sp>
      <p:sp>
        <p:nvSpPr>
          <p:cNvPr id="142" name="Google Shape;142;p18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8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8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1409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5"/>
        <p:cNvGrpSpPr/>
        <p:nvPr/>
      </p:nvGrpSpPr>
      <p:grpSpPr>
        <a:xfrm>
          <a:off x="0" y="0"/>
          <a:ext cx="0" cy="0"/>
          <a:chOff x="0" y="0"/>
          <a:chExt cx="0" cy="0"/>
        </a:xfrm>
      </p:grpSpPr>
      <p:sp>
        <p:nvSpPr>
          <p:cNvPr id="146" name="Google Shape;146;p1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81"/>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48" name="Google Shape;148;p18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18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8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99812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1"/>
        <p:cNvGrpSpPr/>
        <p:nvPr/>
      </p:nvGrpSpPr>
      <p:grpSpPr>
        <a:xfrm>
          <a:off x="0" y="0"/>
          <a:ext cx="0" cy="0"/>
          <a:chOff x="0" y="0"/>
          <a:chExt cx="0" cy="0"/>
        </a:xfrm>
      </p:grpSpPr>
      <p:sp>
        <p:nvSpPr>
          <p:cNvPr id="152" name="Google Shape;152;p182"/>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82"/>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000"/>
              </a:spcBef>
              <a:spcAft>
                <a:spcPts val="0"/>
              </a:spcAft>
              <a:buClr>
                <a:srgbClr val="888888"/>
              </a:buClr>
              <a:buSzPts val="1800"/>
              <a:buNone/>
              <a:defRPr sz="2400">
                <a:solidFill>
                  <a:srgbClr val="888888"/>
                </a:solidFill>
              </a:defRPr>
            </a:lvl1pPr>
            <a:lvl2pPr marL="1219170" lvl="1" indent="-304792" algn="l">
              <a:lnSpc>
                <a:spcPct val="90000"/>
              </a:lnSpc>
              <a:spcBef>
                <a:spcPts val="500"/>
              </a:spcBef>
              <a:spcAft>
                <a:spcPts val="0"/>
              </a:spcAft>
              <a:buClr>
                <a:srgbClr val="888888"/>
              </a:buClr>
              <a:buSzPts val="1500"/>
              <a:buNone/>
              <a:defRPr sz="2000">
                <a:solidFill>
                  <a:srgbClr val="888888"/>
                </a:solidFill>
              </a:defRPr>
            </a:lvl2pPr>
            <a:lvl3pPr marL="1828754" lvl="2" indent="-304792" algn="l">
              <a:lnSpc>
                <a:spcPct val="90000"/>
              </a:lnSpc>
              <a:spcBef>
                <a:spcPts val="500"/>
              </a:spcBef>
              <a:spcAft>
                <a:spcPts val="0"/>
              </a:spcAft>
              <a:buClr>
                <a:srgbClr val="888888"/>
              </a:buClr>
              <a:buSzPts val="1350"/>
              <a:buNone/>
              <a:defRPr sz="1800">
                <a:solidFill>
                  <a:srgbClr val="888888"/>
                </a:solidFill>
              </a:defRPr>
            </a:lvl3pPr>
            <a:lvl4pPr marL="2438339" lvl="3" indent="-304792" algn="l">
              <a:lnSpc>
                <a:spcPct val="90000"/>
              </a:lnSpc>
              <a:spcBef>
                <a:spcPts val="500"/>
              </a:spcBef>
              <a:spcAft>
                <a:spcPts val="0"/>
              </a:spcAft>
              <a:buClr>
                <a:srgbClr val="888888"/>
              </a:buClr>
              <a:buSzPts val="1200"/>
              <a:buNone/>
              <a:defRPr sz="1600">
                <a:solidFill>
                  <a:srgbClr val="888888"/>
                </a:solidFill>
              </a:defRPr>
            </a:lvl4pPr>
            <a:lvl5pPr marL="3047924" lvl="4" indent="-304792" algn="l">
              <a:lnSpc>
                <a:spcPct val="90000"/>
              </a:lnSpc>
              <a:spcBef>
                <a:spcPts val="500"/>
              </a:spcBef>
              <a:spcAft>
                <a:spcPts val="0"/>
              </a:spcAft>
              <a:buClr>
                <a:srgbClr val="888888"/>
              </a:buClr>
              <a:buSzPts val="1200"/>
              <a:buNone/>
              <a:defRPr sz="1600">
                <a:solidFill>
                  <a:srgbClr val="888888"/>
                </a:solidFill>
              </a:defRPr>
            </a:lvl5pPr>
            <a:lvl6pPr marL="3657509" lvl="5" indent="-304792" algn="l">
              <a:lnSpc>
                <a:spcPct val="90000"/>
              </a:lnSpc>
              <a:spcBef>
                <a:spcPts val="500"/>
              </a:spcBef>
              <a:spcAft>
                <a:spcPts val="0"/>
              </a:spcAft>
              <a:buClr>
                <a:srgbClr val="888888"/>
              </a:buClr>
              <a:buSzPts val="1200"/>
              <a:buNone/>
              <a:defRPr sz="1600">
                <a:solidFill>
                  <a:srgbClr val="888888"/>
                </a:solidFill>
              </a:defRPr>
            </a:lvl6pPr>
            <a:lvl7pPr marL="4267093" lvl="6" indent="-304792" algn="l">
              <a:lnSpc>
                <a:spcPct val="90000"/>
              </a:lnSpc>
              <a:spcBef>
                <a:spcPts val="500"/>
              </a:spcBef>
              <a:spcAft>
                <a:spcPts val="0"/>
              </a:spcAft>
              <a:buClr>
                <a:srgbClr val="888888"/>
              </a:buClr>
              <a:buSzPts val="1200"/>
              <a:buNone/>
              <a:defRPr sz="1600">
                <a:solidFill>
                  <a:srgbClr val="888888"/>
                </a:solidFill>
              </a:defRPr>
            </a:lvl7pPr>
            <a:lvl8pPr marL="4876678" lvl="7" indent="-304792" algn="l">
              <a:lnSpc>
                <a:spcPct val="90000"/>
              </a:lnSpc>
              <a:spcBef>
                <a:spcPts val="500"/>
              </a:spcBef>
              <a:spcAft>
                <a:spcPts val="0"/>
              </a:spcAft>
              <a:buClr>
                <a:srgbClr val="888888"/>
              </a:buClr>
              <a:buSzPts val="1200"/>
              <a:buNone/>
              <a:defRPr sz="1600">
                <a:solidFill>
                  <a:srgbClr val="888888"/>
                </a:solidFill>
              </a:defRPr>
            </a:lvl8pPr>
            <a:lvl9pPr marL="5486263" lvl="8" indent="-304792" algn="l">
              <a:lnSpc>
                <a:spcPct val="90000"/>
              </a:lnSpc>
              <a:spcBef>
                <a:spcPts val="500"/>
              </a:spcBef>
              <a:spcAft>
                <a:spcPts val="0"/>
              </a:spcAft>
              <a:buClr>
                <a:srgbClr val="888888"/>
              </a:buClr>
              <a:buSzPts val="1200"/>
              <a:buNone/>
              <a:defRPr sz="1600">
                <a:solidFill>
                  <a:srgbClr val="888888"/>
                </a:solidFill>
              </a:defRPr>
            </a:lvl9pPr>
          </a:lstStyle>
          <a:p>
            <a:endParaRPr/>
          </a:p>
        </p:txBody>
      </p:sp>
      <p:sp>
        <p:nvSpPr>
          <p:cNvPr id="154" name="Google Shape;154;p18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8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18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3996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57"/>
        <p:cNvGrpSpPr/>
        <p:nvPr/>
      </p:nvGrpSpPr>
      <p:grpSpPr>
        <a:xfrm>
          <a:off x="0" y="0"/>
          <a:ext cx="0" cy="0"/>
          <a:chOff x="0" y="0"/>
          <a:chExt cx="0" cy="0"/>
        </a:xfrm>
      </p:grpSpPr>
      <p:sp>
        <p:nvSpPr>
          <p:cNvPr id="158" name="Google Shape;158;p1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83"/>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0" name="Google Shape;160;p183"/>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1" name="Google Shape;161;p18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18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64666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64"/>
        <p:cNvGrpSpPr/>
        <p:nvPr/>
      </p:nvGrpSpPr>
      <p:grpSpPr>
        <a:xfrm>
          <a:off x="0" y="0"/>
          <a:ext cx="0" cy="0"/>
          <a:chOff x="0" y="0"/>
          <a:chExt cx="0" cy="0"/>
        </a:xfrm>
      </p:grpSpPr>
      <p:sp>
        <p:nvSpPr>
          <p:cNvPr id="165" name="Google Shape;165;p18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184"/>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1000"/>
              </a:spcBef>
              <a:spcAft>
                <a:spcPts val="0"/>
              </a:spcAft>
              <a:buClr>
                <a:schemeClr val="dk1"/>
              </a:buClr>
              <a:buSzPts val="1800"/>
              <a:buNone/>
              <a:defRPr sz="2400" b="1"/>
            </a:lvl1pPr>
            <a:lvl2pPr marL="1219170" lvl="1" indent="-304792" algn="l">
              <a:lnSpc>
                <a:spcPct val="90000"/>
              </a:lnSpc>
              <a:spcBef>
                <a:spcPts val="500"/>
              </a:spcBef>
              <a:spcAft>
                <a:spcPts val="0"/>
              </a:spcAft>
              <a:buClr>
                <a:schemeClr val="dk1"/>
              </a:buClr>
              <a:buSzPts val="1500"/>
              <a:buNone/>
              <a:defRPr sz="2000" b="1"/>
            </a:lvl2pPr>
            <a:lvl3pPr marL="1828754" lvl="2" indent="-304792" algn="l">
              <a:lnSpc>
                <a:spcPct val="90000"/>
              </a:lnSpc>
              <a:spcBef>
                <a:spcPts val="500"/>
              </a:spcBef>
              <a:spcAft>
                <a:spcPts val="0"/>
              </a:spcAft>
              <a:buClr>
                <a:schemeClr val="dk1"/>
              </a:buClr>
              <a:buSzPts val="1350"/>
              <a:buNone/>
              <a:defRPr sz="1800" b="1"/>
            </a:lvl3pPr>
            <a:lvl4pPr marL="2438339" lvl="3" indent="-304792" algn="l">
              <a:lnSpc>
                <a:spcPct val="90000"/>
              </a:lnSpc>
              <a:spcBef>
                <a:spcPts val="500"/>
              </a:spcBef>
              <a:spcAft>
                <a:spcPts val="0"/>
              </a:spcAft>
              <a:buClr>
                <a:schemeClr val="dk1"/>
              </a:buClr>
              <a:buSzPts val="1200"/>
              <a:buNone/>
              <a:defRPr sz="1600" b="1"/>
            </a:lvl4pPr>
            <a:lvl5pPr marL="3047924" lvl="4" indent="-304792" algn="l">
              <a:lnSpc>
                <a:spcPct val="90000"/>
              </a:lnSpc>
              <a:spcBef>
                <a:spcPts val="500"/>
              </a:spcBef>
              <a:spcAft>
                <a:spcPts val="0"/>
              </a:spcAft>
              <a:buClr>
                <a:schemeClr val="dk1"/>
              </a:buClr>
              <a:buSzPts val="1200"/>
              <a:buNone/>
              <a:defRPr sz="1600" b="1"/>
            </a:lvl5pPr>
            <a:lvl6pPr marL="3657509" lvl="5" indent="-304792" algn="l">
              <a:lnSpc>
                <a:spcPct val="90000"/>
              </a:lnSpc>
              <a:spcBef>
                <a:spcPts val="500"/>
              </a:spcBef>
              <a:spcAft>
                <a:spcPts val="0"/>
              </a:spcAft>
              <a:buClr>
                <a:schemeClr val="dk1"/>
              </a:buClr>
              <a:buSzPts val="1200"/>
              <a:buNone/>
              <a:defRPr sz="1600" b="1"/>
            </a:lvl6pPr>
            <a:lvl7pPr marL="4267093" lvl="6" indent="-304792" algn="l">
              <a:lnSpc>
                <a:spcPct val="90000"/>
              </a:lnSpc>
              <a:spcBef>
                <a:spcPts val="500"/>
              </a:spcBef>
              <a:spcAft>
                <a:spcPts val="0"/>
              </a:spcAft>
              <a:buClr>
                <a:schemeClr val="dk1"/>
              </a:buClr>
              <a:buSzPts val="1200"/>
              <a:buNone/>
              <a:defRPr sz="1600" b="1"/>
            </a:lvl7pPr>
            <a:lvl8pPr marL="4876678" lvl="7" indent="-304792" algn="l">
              <a:lnSpc>
                <a:spcPct val="90000"/>
              </a:lnSpc>
              <a:spcBef>
                <a:spcPts val="500"/>
              </a:spcBef>
              <a:spcAft>
                <a:spcPts val="0"/>
              </a:spcAft>
              <a:buClr>
                <a:schemeClr val="dk1"/>
              </a:buClr>
              <a:buSzPts val="1200"/>
              <a:buNone/>
              <a:defRPr sz="1600" b="1"/>
            </a:lvl8pPr>
            <a:lvl9pPr marL="5486263" lvl="8" indent="-304792" algn="l">
              <a:lnSpc>
                <a:spcPct val="90000"/>
              </a:lnSpc>
              <a:spcBef>
                <a:spcPts val="500"/>
              </a:spcBef>
              <a:spcAft>
                <a:spcPts val="0"/>
              </a:spcAft>
              <a:buClr>
                <a:schemeClr val="dk1"/>
              </a:buClr>
              <a:buSzPts val="1200"/>
              <a:buNone/>
              <a:defRPr sz="1600" b="1"/>
            </a:lvl9pPr>
          </a:lstStyle>
          <a:p>
            <a:endParaRPr/>
          </a:p>
        </p:txBody>
      </p:sp>
      <p:sp>
        <p:nvSpPr>
          <p:cNvPr id="167" name="Google Shape;167;p184"/>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68" name="Google Shape;168;p184"/>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1000"/>
              </a:spcBef>
              <a:spcAft>
                <a:spcPts val="0"/>
              </a:spcAft>
              <a:buClr>
                <a:schemeClr val="dk1"/>
              </a:buClr>
              <a:buSzPts val="1800"/>
              <a:buNone/>
              <a:defRPr sz="2400" b="1"/>
            </a:lvl1pPr>
            <a:lvl2pPr marL="1219170" lvl="1" indent="-304792" algn="l">
              <a:lnSpc>
                <a:spcPct val="90000"/>
              </a:lnSpc>
              <a:spcBef>
                <a:spcPts val="500"/>
              </a:spcBef>
              <a:spcAft>
                <a:spcPts val="0"/>
              </a:spcAft>
              <a:buClr>
                <a:schemeClr val="dk1"/>
              </a:buClr>
              <a:buSzPts val="1500"/>
              <a:buNone/>
              <a:defRPr sz="2000" b="1"/>
            </a:lvl2pPr>
            <a:lvl3pPr marL="1828754" lvl="2" indent="-304792" algn="l">
              <a:lnSpc>
                <a:spcPct val="90000"/>
              </a:lnSpc>
              <a:spcBef>
                <a:spcPts val="500"/>
              </a:spcBef>
              <a:spcAft>
                <a:spcPts val="0"/>
              </a:spcAft>
              <a:buClr>
                <a:schemeClr val="dk1"/>
              </a:buClr>
              <a:buSzPts val="1350"/>
              <a:buNone/>
              <a:defRPr sz="1800" b="1"/>
            </a:lvl3pPr>
            <a:lvl4pPr marL="2438339" lvl="3" indent="-304792" algn="l">
              <a:lnSpc>
                <a:spcPct val="90000"/>
              </a:lnSpc>
              <a:spcBef>
                <a:spcPts val="500"/>
              </a:spcBef>
              <a:spcAft>
                <a:spcPts val="0"/>
              </a:spcAft>
              <a:buClr>
                <a:schemeClr val="dk1"/>
              </a:buClr>
              <a:buSzPts val="1200"/>
              <a:buNone/>
              <a:defRPr sz="1600" b="1"/>
            </a:lvl4pPr>
            <a:lvl5pPr marL="3047924" lvl="4" indent="-304792" algn="l">
              <a:lnSpc>
                <a:spcPct val="90000"/>
              </a:lnSpc>
              <a:spcBef>
                <a:spcPts val="500"/>
              </a:spcBef>
              <a:spcAft>
                <a:spcPts val="0"/>
              </a:spcAft>
              <a:buClr>
                <a:schemeClr val="dk1"/>
              </a:buClr>
              <a:buSzPts val="1200"/>
              <a:buNone/>
              <a:defRPr sz="1600" b="1"/>
            </a:lvl5pPr>
            <a:lvl6pPr marL="3657509" lvl="5" indent="-304792" algn="l">
              <a:lnSpc>
                <a:spcPct val="90000"/>
              </a:lnSpc>
              <a:spcBef>
                <a:spcPts val="500"/>
              </a:spcBef>
              <a:spcAft>
                <a:spcPts val="0"/>
              </a:spcAft>
              <a:buClr>
                <a:schemeClr val="dk1"/>
              </a:buClr>
              <a:buSzPts val="1200"/>
              <a:buNone/>
              <a:defRPr sz="1600" b="1"/>
            </a:lvl6pPr>
            <a:lvl7pPr marL="4267093" lvl="6" indent="-304792" algn="l">
              <a:lnSpc>
                <a:spcPct val="90000"/>
              </a:lnSpc>
              <a:spcBef>
                <a:spcPts val="500"/>
              </a:spcBef>
              <a:spcAft>
                <a:spcPts val="0"/>
              </a:spcAft>
              <a:buClr>
                <a:schemeClr val="dk1"/>
              </a:buClr>
              <a:buSzPts val="1200"/>
              <a:buNone/>
              <a:defRPr sz="1600" b="1"/>
            </a:lvl7pPr>
            <a:lvl8pPr marL="4876678" lvl="7" indent="-304792" algn="l">
              <a:lnSpc>
                <a:spcPct val="90000"/>
              </a:lnSpc>
              <a:spcBef>
                <a:spcPts val="500"/>
              </a:spcBef>
              <a:spcAft>
                <a:spcPts val="0"/>
              </a:spcAft>
              <a:buClr>
                <a:schemeClr val="dk1"/>
              </a:buClr>
              <a:buSzPts val="1200"/>
              <a:buNone/>
              <a:defRPr sz="1600" b="1"/>
            </a:lvl8pPr>
            <a:lvl9pPr marL="5486263" lvl="8" indent="-304792" algn="l">
              <a:lnSpc>
                <a:spcPct val="90000"/>
              </a:lnSpc>
              <a:spcBef>
                <a:spcPts val="500"/>
              </a:spcBef>
              <a:spcAft>
                <a:spcPts val="0"/>
              </a:spcAft>
              <a:buClr>
                <a:schemeClr val="dk1"/>
              </a:buClr>
              <a:buSzPts val="1200"/>
              <a:buNone/>
              <a:defRPr sz="1600" b="1"/>
            </a:lvl9pPr>
          </a:lstStyle>
          <a:p>
            <a:endParaRPr/>
          </a:p>
        </p:txBody>
      </p:sp>
      <p:sp>
        <p:nvSpPr>
          <p:cNvPr id="169" name="Google Shape;169;p184"/>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70" name="Google Shape;170;p18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18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8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9195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3"/>
        <p:cNvGrpSpPr/>
        <p:nvPr/>
      </p:nvGrpSpPr>
      <p:grpSpPr>
        <a:xfrm>
          <a:off x="0" y="0"/>
          <a:ext cx="0" cy="0"/>
          <a:chOff x="0" y="0"/>
          <a:chExt cx="0" cy="0"/>
        </a:xfrm>
      </p:grpSpPr>
      <p:sp>
        <p:nvSpPr>
          <p:cNvPr id="174" name="Google Shape;174;p1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18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18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18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50405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
        <p:cNvGrpSpPr/>
        <p:nvPr/>
      </p:nvGrpSpPr>
      <p:grpSpPr>
        <a:xfrm>
          <a:off x="0" y="0"/>
          <a:ext cx="0" cy="0"/>
          <a:chOff x="0" y="0"/>
          <a:chExt cx="0" cy="0"/>
        </a:xfrm>
      </p:grpSpPr>
      <p:sp>
        <p:nvSpPr>
          <p:cNvPr id="179" name="Google Shape;179;p18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18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8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9451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BF63-58AA-4E8A-94AB-9121DFBBF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1C378-48D0-4966-A6EE-5EC4727C1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8E2CE-2C83-4619-8EAD-F617EE928AFE}"/>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42567709-4B3C-44C0-9F49-755EEFD9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555B6-022B-40D8-BB33-A324C0AB7D9E}"/>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71916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82"/>
        <p:cNvGrpSpPr/>
        <p:nvPr/>
      </p:nvGrpSpPr>
      <p:grpSpPr>
        <a:xfrm>
          <a:off x="0" y="0"/>
          <a:ext cx="0" cy="0"/>
          <a:chOff x="0" y="0"/>
          <a:chExt cx="0" cy="0"/>
        </a:xfrm>
      </p:grpSpPr>
      <p:sp>
        <p:nvSpPr>
          <p:cNvPr id="183" name="Google Shape;183;p18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87"/>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609585" lvl="0" indent="-507987" algn="l">
              <a:lnSpc>
                <a:spcPct val="90000"/>
              </a:lnSpc>
              <a:spcBef>
                <a:spcPts val="1000"/>
              </a:spcBef>
              <a:spcAft>
                <a:spcPts val="0"/>
              </a:spcAft>
              <a:buClr>
                <a:schemeClr val="dk1"/>
              </a:buClr>
              <a:buSzPts val="2400"/>
              <a:buChar char="•"/>
              <a:defRPr sz="3200"/>
            </a:lvl1pPr>
            <a:lvl2pPr marL="1219170" lvl="1" indent="-482588" algn="l">
              <a:lnSpc>
                <a:spcPct val="90000"/>
              </a:lnSpc>
              <a:spcBef>
                <a:spcPts val="500"/>
              </a:spcBef>
              <a:spcAft>
                <a:spcPts val="0"/>
              </a:spcAft>
              <a:buClr>
                <a:schemeClr val="dk1"/>
              </a:buClr>
              <a:buSzPts val="2100"/>
              <a:buChar char="•"/>
              <a:defRPr sz="2800"/>
            </a:lvl2pPr>
            <a:lvl3pPr marL="1828754" lvl="2" indent="-457189" algn="l">
              <a:lnSpc>
                <a:spcPct val="90000"/>
              </a:lnSpc>
              <a:spcBef>
                <a:spcPts val="500"/>
              </a:spcBef>
              <a:spcAft>
                <a:spcPts val="0"/>
              </a:spcAft>
              <a:buClr>
                <a:schemeClr val="dk1"/>
              </a:buClr>
              <a:buSzPts val="1800"/>
              <a:buChar char="•"/>
              <a:defRPr sz="2400"/>
            </a:lvl3pPr>
            <a:lvl4pPr marL="2438339" lvl="3" indent="-431789" algn="l">
              <a:lnSpc>
                <a:spcPct val="90000"/>
              </a:lnSpc>
              <a:spcBef>
                <a:spcPts val="500"/>
              </a:spcBef>
              <a:spcAft>
                <a:spcPts val="0"/>
              </a:spcAft>
              <a:buClr>
                <a:schemeClr val="dk1"/>
              </a:buClr>
              <a:buSzPts val="1500"/>
              <a:buChar char="•"/>
              <a:defRPr sz="2000"/>
            </a:lvl4pPr>
            <a:lvl5pPr marL="3047924" lvl="4" indent="-431789" algn="l">
              <a:lnSpc>
                <a:spcPct val="90000"/>
              </a:lnSpc>
              <a:spcBef>
                <a:spcPts val="500"/>
              </a:spcBef>
              <a:spcAft>
                <a:spcPts val="0"/>
              </a:spcAft>
              <a:buClr>
                <a:schemeClr val="dk1"/>
              </a:buClr>
              <a:buSzPts val="1500"/>
              <a:buChar char="•"/>
              <a:defRPr sz="2000"/>
            </a:lvl5pPr>
            <a:lvl6pPr marL="3657509" lvl="5" indent="-431789" algn="l">
              <a:lnSpc>
                <a:spcPct val="90000"/>
              </a:lnSpc>
              <a:spcBef>
                <a:spcPts val="500"/>
              </a:spcBef>
              <a:spcAft>
                <a:spcPts val="0"/>
              </a:spcAft>
              <a:buClr>
                <a:schemeClr val="dk1"/>
              </a:buClr>
              <a:buSzPts val="1500"/>
              <a:buChar char="•"/>
              <a:defRPr sz="2000"/>
            </a:lvl6pPr>
            <a:lvl7pPr marL="4267093" lvl="6" indent="-431789" algn="l">
              <a:lnSpc>
                <a:spcPct val="90000"/>
              </a:lnSpc>
              <a:spcBef>
                <a:spcPts val="500"/>
              </a:spcBef>
              <a:spcAft>
                <a:spcPts val="0"/>
              </a:spcAft>
              <a:buClr>
                <a:schemeClr val="dk1"/>
              </a:buClr>
              <a:buSzPts val="1500"/>
              <a:buChar char="•"/>
              <a:defRPr sz="2000"/>
            </a:lvl7pPr>
            <a:lvl8pPr marL="4876678" lvl="7" indent="-431789" algn="l">
              <a:lnSpc>
                <a:spcPct val="90000"/>
              </a:lnSpc>
              <a:spcBef>
                <a:spcPts val="500"/>
              </a:spcBef>
              <a:spcAft>
                <a:spcPts val="0"/>
              </a:spcAft>
              <a:buClr>
                <a:schemeClr val="dk1"/>
              </a:buClr>
              <a:buSzPts val="1500"/>
              <a:buChar char="•"/>
              <a:defRPr sz="2000"/>
            </a:lvl8pPr>
            <a:lvl9pPr marL="5486263" lvl="8" indent="-431789" algn="l">
              <a:lnSpc>
                <a:spcPct val="90000"/>
              </a:lnSpc>
              <a:spcBef>
                <a:spcPts val="500"/>
              </a:spcBef>
              <a:spcAft>
                <a:spcPts val="0"/>
              </a:spcAft>
              <a:buClr>
                <a:schemeClr val="dk1"/>
              </a:buClr>
              <a:buSzPts val="1500"/>
              <a:buChar char="•"/>
              <a:defRPr sz="2000"/>
            </a:lvl9pPr>
          </a:lstStyle>
          <a:p>
            <a:endParaRPr/>
          </a:p>
        </p:txBody>
      </p:sp>
      <p:sp>
        <p:nvSpPr>
          <p:cNvPr id="185" name="Google Shape;185;p187"/>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000"/>
              </a:spcBef>
              <a:spcAft>
                <a:spcPts val="0"/>
              </a:spcAft>
              <a:buClr>
                <a:schemeClr val="dk1"/>
              </a:buClr>
              <a:buSzPts val="1200"/>
              <a:buNone/>
              <a:defRPr sz="1600"/>
            </a:lvl1pPr>
            <a:lvl2pPr marL="1219170" lvl="1" indent="-304792" algn="l">
              <a:lnSpc>
                <a:spcPct val="90000"/>
              </a:lnSpc>
              <a:spcBef>
                <a:spcPts val="500"/>
              </a:spcBef>
              <a:spcAft>
                <a:spcPts val="0"/>
              </a:spcAft>
              <a:buClr>
                <a:schemeClr val="dk1"/>
              </a:buClr>
              <a:buSzPts val="1050"/>
              <a:buNone/>
              <a:defRPr sz="1400"/>
            </a:lvl2pPr>
            <a:lvl3pPr marL="1828754" lvl="2" indent="-304792" algn="l">
              <a:lnSpc>
                <a:spcPct val="90000"/>
              </a:lnSpc>
              <a:spcBef>
                <a:spcPts val="500"/>
              </a:spcBef>
              <a:spcAft>
                <a:spcPts val="0"/>
              </a:spcAft>
              <a:buClr>
                <a:schemeClr val="dk1"/>
              </a:buClr>
              <a:buSzPts val="900"/>
              <a:buNone/>
              <a:defRPr sz="1200"/>
            </a:lvl3pPr>
            <a:lvl4pPr marL="2438339" lvl="3" indent="-304792" algn="l">
              <a:lnSpc>
                <a:spcPct val="90000"/>
              </a:lnSpc>
              <a:spcBef>
                <a:spcPts val="500"/>
              </a:spcBef>
              <a:spcAft>
                <a:spcPts val="0"/>
              </a:spcAft>
              <a:buClr>
                <a:schemeClr val="dk1"/>
              </a:buClr>
              <a:buSzPts val="750"/>
              <a:buNone/>
              <a:defRPr sz="1000"/>
            </a:lvl4pPr>
            <a:lvl5pPr marL="3047924" lvl="4" indent="-304792" algn="l">
              <a:lnSpc>
                <a:spcPct val="90000"/>
              </a:lnSpc>
              <a:spcBef>
                <a:spcPts val="500"/>
              </a:spcBef>
              <a:spcAft>
                <a:spcPts val="0"/>
              </a:spcAft>
              <a:buClr>
                <a:schemeClr val="dk1"/>
              </a:buClr>
              <a:buSzPts val="750"/>
              <a:buNone/>
              <a:defRPr sz="1000"/>
            </a:lvl5pPr>
            <a:lvl6pPr marL="3657509" lvl="5" indent="-304792" algn="l">
              <a:lnSpc>
                <a:spcPct val="90000"/>
              </a:lnSpc>
              <a:spcBef>
                <a:spcPts val="500"/>
              </a:spcBef>
              <a:spcAft>
                <a:spcPts val="0"/>
              </a:spcAft>
              <a:buClr>
                <a:schemeClr val="dk1"/>
              </a:buClr>
              <a:buSzPts val="750"/>
              <a:buNone/>
              <a:defRPr sz="1000"/>
            </a:lvl6pPr>
            <a:lvl7pPr marL="4267093" lvl="6" indent="-304792" algn="l">
              <a:lnSpc>
                <a:spcPct val="90000"/>
              </a:lnSpc>
              <a:spcBef>
                <a:spcPts val="500"/>
              </a:spcBef>
              <a:spcAft>
                <a:spcPts val="0"/>
              </a:spcAft>
              <a:buClr>
                <a:schemeClr val="dk1"/>
              </a:buClr>
              <a:buSzPts val="750"/>
              <a:buNone/>
              <a:defRPr sz="1000"/>
            </a:lvl7pPr>
            <a:lvl8pPr marL="4876678" lvl="7" indent="-304792" algn="l">
              <a:lnSpc>
                <a:spcPct val="90000"/>
              </a:lnSpc>
              <a:spcBef>
                <a:spcPts val="500"/>
              </a:spcBef>
              <a:spcAft>
                <a:spcPts val="0"/>
              </a:spcAft>
              <a:buClr>
                <a:schemeClr val="dk1"/>
              </a:buClr>
              <a:buSzPts val="750"/>
              <a:buNone/>
              <a:defRPr sz="1000"/>
            </a:lvl8pPr>
            <a:lvl9pPr marL="5486263" lvl="8" indent="-304792" algn="l">
              <a:lnSpc>
                <a:spcPct val="90000"/>
              </a:lnSpc>
              <a:spcBef>
                <a:spcPts val="500"/>
              </a:spcBef>
              <a:spcAft>
                <a:spcPts val="0"/>
              </a:spcAft>
              <a:buClr>
                <a:schemeClr val="dk1"/>
              </a:buClr>
              <a:buSzPts val="750"/>
              <a:buNone/>
              <a:defRPr sz="1000"/>
            </a:lvl9pPr>
          </a:lstStyle>
          <a:p>
            <a:endParaRPr/>
          </a:p>
        </p:txBody>
      </p:sp>
      <p:sp>
        <p:nvSpPr>
          <p:cNvPr id="186" name="Google Shape;186;p18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18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18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4050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89"/>
        <p:cNvGrpSpPr/>
        <p:nvPr/>
      </p:nvGrpSpPr>
      <p:grpSpPr>
        <a:xfrm>
          <a:off x="0" y="0"/>
          <a:ext cx="0" cy="0"/>
          <a:chOff x="0" y="0"/>
          <a:chExt cx="0" cy="0"/>
        </a:xfrm>
      </p:grpSpPr>
      <p:sp>
        <p:nvSpPr>
          <p:cNvPr id="190" name="Google Shape;190;p1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188"/>
          <p:cNvSpPr>
            <a:spLocks noGrp="1"/>
          </p:cNvSpPr>
          <p:nvPr>
            <p:ph type="pic" idx="2"/>
          </p:nvPr>
        </p:nvSpPr>
        <p:spPr>
          <a:xfrm>
            <a:off x="5183188" y="987426"/>
            <a:ext cx="6172200" cy="4873625"/>
          </a:xfrm>
          <a:prstGeom prst="rect">
            <a:avLst/>
          </a:prstGeom>
          <a:noFill/>
          <a:ln>
            <a:noFill/>
          </a:ln>
        </p:spPr>
      </p:sp>
      <p:sp>
        <p:nvSpPr>
          <p:cNvPr id="192" name="Google Shape;192;p188"/>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000"/>
              </a:spcBef>
              <a:spcAft>
                <a:spcPts val="0"/>
              </a:spcAft>
              <a:buClr>
                <a:schemeClr val="dk1"/>
              </a:buClr>
              <a:buSzPts val="1200"/>
              <a:buNone/>
              <a:defRPr sz="1600"/>
            </a:lvl1pPr>
            <a:lvl2pPr marL="1219170" lvl="1" indent="-304792" algn="l">
              <a:lnSpc>
                <a:spcPct val="90000"/>
              </a:lnSpc>
              <a:spcBef>
                <a:spcPts val="500"/>
              </a:spcBef>
              <a:spcAft>
                <a:spcPts val="0"/>
              </a:spcAft>
              <a:buClr>
                <a:schemeClr val="dk1"/>
              </a:buClr>
              <a:buSzPts val="1050"/>
              <a:buNone/>
              <a:defRPr sz="1400"/>
            </a:lvl2pPr>
            <a:lvl3pPr marL="1828754" lvl="2" indent="-304792" algn="l">
              <a:lnSpc>
                <a:spcPct val="90000"/>
              </a:lnSpc>
              <a:spcBef>
                <a:spcPts val="500"/>
              </a:spcBef>
              <a:spcAft>
                <a:spcPts val="0"/>
              </a:spcAft>
              <a:buClr>
                <a:schemeClr val="dk1"/>
              </a:buClr>
              <a:buSzPts val="900"/>
              <a:buNone/>
              <a:defRPr sz="1200"/>
            </a:lvl3pPr>
            <a:lvl4pPr marL="2438339" lvl="3" indent="-304792" algn="l">
              <a:lnSpc>
                <a:spcPct val="90000"/>
              </a:lnSpc>
              <a:spcBef>
                <a:spcPts val="500"/>
              </a:spcBef>
              <a:spcAft>
                <a:spcPts val="0"/>
              </a:spcAft>
              <a:buClr>
                <a:schemeClr val="dk1"/>
              </a:buClr>
              <a:buSzPts val="750"/>
              <a:buNone/>
              <a:defRPr sz="1000"/>
            </a:lvl4pPr>
            <a:lvl5pPr marL="3047924" lvl="4" indent="-304792" algn="l">
              <a:lnSpc>
                <a:spcPct val="90000"/>
              </a:lnSpc>
              <a:spcBef>
                <a:spcPts val="500"/>
              </a:spcBef>
              <a:spcAft>
                <a:spcPts val="0"/>
              </a:spcAft>
              <a:buClr>
                <a:schemeClr val="dk1"/>
              </a:buClr>
              <a:buSzPts val="750"/>
              <a:buNone/>
              <a:defRPr sz="1000"/>
            </a:lvl5pPr>
            <a:lvl6pPr marL="3657509" lvl="5" indent="-304792" algn="l">
              <a:lnSpc>
                <a:spcPct val="90000"/>
              </a:lnSpc>
              <a:spcBef>
                <a:spcPts val="500"/>
              </a:spcBef>
              <a:spcAft>
                <a:spcPts val="0"/>
              </a:spcAft>
              <a:buClr>
                <a:schemeClr val="dk1"/>
              </a:buClr>
              <a:buSzPts val="750"/>
              <a:buNone/>
              <a:defRPr sz="1000"/>
            </a:lvl6pPr>
            <a:lvl7pPr marL="4267093" lvl="6" indent="-304792" algn="l">
              <a:lnSpc>
                <a:spcPct val="90000"/>
              </a:lnSpc>
              <a:spcBef>
                <a:spcPts val="500"/>
              </a:spcBef>
              <a:spcAft>
                <a:spcPts val="0"/>
              </a:spcAft>
              <a:buClr>
                <a:schemeClr val="dk1"/>
              </a:buClr>
              <a:buSzPts val="750"/>
              <a:buNone/>
              <a:defRPr sz="1000"/>
            </a:lvl7pPr>
            <a:lvl8pPr marL="4876678" lvl="7" indent="-304792" algn="l">
              <a:lnSpc>
                <a:spcPct val="90000"/>
              </a:lnSpc>
              <a:spcBef>
                <a:spcPts val="500"/>
              </a:spcBef>
              <a:spcAft>
                <a:spcPts val="0"/>
              </a:spcAft>
              <a:buClr>
                <a:schemeClr val="dk1"/>
              </a:buClr>
              <a:buSzPts val="750"/>
              <a:buNone/>
              <a:defRPr sz="1000"/>
            </a:lvl8pPr>
            <a:lvl9pPr marL="5486263" lvl="8" indent="-304792" algn="l">
              <a:lnSpc>
                <a:spcPct val="90000"/>
              </a:lnSpc>
              <a:spcBef>
                <a:spcPts val="500"/>
              </a:spcBef>
              <a:spcAft>
                <a:spcPts val="0"/>
              </a:spcAft>
              <a:buClr>
                <a:schemeClr val="dk1"/>
              </a:buClr>
              <a:buSzPts val="750"/>
              <a:buNone/>
              <a:defRPr sz="1000"/>
            </a:lvl9pPr>
          </a:lstStyle>
          <a:p>
            <a:endParaRPr/>
          </a:p>
        </p:txBody>
      </p:sp>
      <p:sp>
        <p:nvSpPr>
          <p:cNvPr id="193" name="Google Shape;193;p18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18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18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38221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96"/>
        <p:cNvGrpSpPr/>
        <p:nvPr/>
      </p:nvGrpSpPr>
      <p:grpSpPr>
        <a:xfrm>
          <a:off x="0" y="0"/>
          <a:ext cx="0" cy="0"/>
          <a:chOff x="0" y="0"/>
          <a:chExt cx="0" cy="0"/>
        </a:xfrm>
      </p:grpSpPr>
      <p:sp>
        <p:nvSpPr>
          <p:cNvPr id="197" name="Google Shape;197;p1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189"/>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199" name="Google Shape;199;p18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18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18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02282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02"/>
        <p:cNvGrpSpPr/>
        <p:nvPr/>
      </p:nvGrpSpPr>
      <p:grpSpPr>
        <a:xfrm>
          <a:off x="0" y="0"/>
          <a:ext cx="0" cy="0"/>
          <a:chOff x="0" y="0"/>
          <a:chExt cx="0" cy="0"/>
        </a:xfrm>
      </p:grpSpPr>
      <p:sp>
        <p:nvSpPr>
          <p:cNvPr id="203" name="Google Shape;203;p190"/>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190"/>
          <p:cNvSpPr txBox="1">
            <a:spLocks noGrp="1"/>
          </p:cNvSpPr>
          <p:nvPr>
            <p:ph type="body" idx="1"/>
          </p:nvPr>
        </p:nvSpPr>
        <p:spPr>
          <a:xfrm rot="5400000">
            <a:off x="1799431" y="-596105"/>
            <a:ext cx="5811839" cy="77343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sp>
        <p:nvSpPr>
          <p:cNvPr id="205" name="Google Shape;205;p19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9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19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0130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bg>
      <p:bgPr>
        <a:solidFill>
          <a:srgbClr val="F7941D"/>
        </a:solidFill>
        <a:effectLst/>
      </p:bgPr>
    </p:bg>
    <p:spTree>
      <p:nvGrpSpPr>
        <p:cNvPr id="1" name="Shape 208"/>
        <p:cNvGrpSpPr/>
        <p:nvPr/>
      </p:nvGrpSpPr>
      <p:grpSpPr>
        <a:xfrm>
          <a:off x="0" y="0"/>
          <a:ext cx="0" cy="0"/>
          <a:chOff x="0" y="0"/>
          <a:chExt cx="0" cy="0"/>
        </a:xfrm>
      </p:grpSpPr>
      <p:sp>
        <p:nvSpPr>
          <p:cNvPr id="209" name="Google Shape;209;p1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19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19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19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213" name="Google Shape;213;p191"/>
          <p:cNvSpPr>
            <a:spLocks noGrp="1"/>
          </p:cNvSpPr>
          <p:nvPr>
            <p:ph type="pic" idx="2"/>
          </p:nvPr>
        </p:nvSpPr>
        <p:spPr>
          <a:xfrm>
            <a:off x="3" y="0"/>
            <a:ext cx="9699525" cy="6858000"/>
          </a:xfrm>
          <a:prstGeom prst="rect">
            <a:avLst/>
          </a:prstGeom>
          <a:solidFill>
            <a:srgbClr val="F2F2F2"/>
          </a:solidFill>
          <a:ln>
            <a:noFill/>
          </a:ln>
        </p:spPr>
      </p:sp>
    </p:spTree>
    <p:extLst>
      <p:ext uri="{BB962C8B-B14F-4D97-AF65-F5344CB8AC3E}">
        <p14:creationId xmlns:p14="http://schemas.microsoft.com/office/powerpoint/2010/main" val="138942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BD47-383C-4DC2-8A08-98AB10C16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E6F5A-FEF9-453A-9D0D-F8A2F1B17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6C42F-F512-4FE3-B076-696BECBF9F73}"/>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555DBBE5-16C9-4B64-8F49-CEE4271D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BC1-A299-40AB-A6F5-E0571F5ECED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9237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8026-DE41-4C9E-8A7A-24DDB508B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C2E72-DC79-40A9-A853-C31EE39B8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930F-D234-4620-9387-24CE7DD7F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1CEE0-3FB4-4754-AFD3-16A205EA21B1}"/>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E0BB61CA-6CBD-4D48-898F-49F164370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F4D93-621F-4E6C-AD13-C63F0FE27BF5}"/>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13699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C64A-62DE-45C0-8EF2-502B3F4F6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734D-E9EA-418A-89A0-E26669647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4E1BA-DFCA-4204-972F-F0EC0974E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19B07-7698-41AE-9A3B-93084B2B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613EF-6A5F-4D10-AEAC-B857BCF8F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BF3E2-A01B-47FA-B172-D05DB5BF4AD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8" name="Footer Placeholder 7">
            <a:extLst>
              <a:ext uri="{FF2B5EF4-FFF2-40B4-BE49-F238E27FC236}">
                <a16:creationId xmlns:a16="http://schemas.microsoft.com/office/drawing/2014/main" id="{BEADB584-84BA-44ED-897B-336B8E179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C61AE-04FC-44B2-9DC2-BB4345118FD0}"/>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7532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9A6-8591-466C-A5E3-5D5395AD2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87ECBA-EFD1-4E16-A307-6904D31A8184}"/>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4" name="Footer Placeholder 3">
            <a:extLst>
              <a:ext uri="{FF2B5EF4-FFF2-40B4-BE49-F238E27FC236}">
                <a16:creationId xmlns:a16="http://schemas.microsoft.com/office/drawing/2014/main" id="{59A1E726-A037-4444-B55B-AF62B648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37089-BA68-4B33-AFBC-FF807C5CD6F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57328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CA473-28F1-4DD0-AE09-F08F57FF332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3" name="Footer Placeholder 2">
            <a:extLst>
              <a:ext uri="{FF2B5EF4-FFF2-40B4-BE49-F238E27FC236}">
                <a16:creationId xmlns:a16="http://schemas.microsoft.com/office/drawing/2014/main" id="{FD7CDAA8-334C-420D-AC41-B21F5C894F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57D67-613C-4800-BC46-00F825724B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41537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44EE-6621-424C-90E1-C3346505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17ED8-9D5B-4F16-9F54-B1AC2AD56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0DCA2-8C97-4F36-9EE5-367B7922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68F0C-6EB5-4A2D-A076-75FE9BF4495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A1AF3AB4-DDF7-4F9A-881B-46597CDF9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2A8B-44D8-4497-BB38-7076146F597D}"/>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6460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52-EEC5-455F-B840-1C2A9A54C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FBE38-E737-42EF-A3A3-17216FF3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43DD8-138C-4C40-86E8-21C12C071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DEEA1-A804-4328-9FD0-42DD0C6B0FF8}"/>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9884C951-0FF4-4ABD-BC29-304621C3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11C52-360C-4575-B940-0570D58F267C}"/>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75933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47BDA-0422-4339-9BFB-4E9540FAE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9DE1A-6B5D-48FA-8EED-36FB7F54F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E350B-7E42-4F86-8BAA-7F002BAA8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B2C1BCC6-A770-419F-A6B1-C89DFF4B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CBD4F-DDD7-4555-9DAB-19E1A48DF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F61DE-9D09-463F-B020-35BC56E7D22C}" type="slidenum">
              <a:rPr lang="en-US" smtClean="0"/>
              <a:t>‹#›</a:t>
            </a:fld>
            <a:endParaRPr lang="en-US"/>
          </a:p>
        </p:txBody>
      </p:sp>
    </p:spTree>
    <p:extLst>
      <p:ext uri="{BB962C8B-B14F-4D97-AF65-F5344CB8AC3E}">
        <p14:creationId xmlns:p14="http://schemas.microsoft.com/office/powerpoint/2010/main" val="392523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1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5" name="Google Shape;125;p163"/>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Google Shape;126;p16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27" name="Google Shape;127;p16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28" name="Google Shape;128;p16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8277879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
          <p:cNvPicPr preferRelativeResize="0">
            <a:picLocks noGrp="1"/>
          </p:cNvPicPr>
          <p:nvPr>
            <p:ph type="pic" idx="2"/>
          </p:nvPr>
        </p:nvPicPr>
        <p:blipFill rotWithShape="1">
          <a:blip r:embed="rId3">
            <a:alphaModFix/>
          </a:blip>
          <a:srcRect l="2865" r="2864"/>
          <a:stretch/>
        </p:blipFill>
        <p:spPr>
          <a:xfrm>
            <a:off x="3" y="0"/>
            <a:ext cx="9699525" cy="6858000"/>
          </a:xfrm>
          <a:prstGeom prst="rect">
            <a:avLst/>
          </a:prstGeom>
          <a:solidFill>
            <a:srgbClr val="818286"/>
          </a:solidFill>
          <a:ln>
            <a:noFill/>
          </a:ln>
        </p:spPr>
      </p:pic>
      <p:sp>
        <p:nvSpPr>
          <p:cNvPr id="254" name="Google Shape;254;p4"/>
          <p:cNvSpPr/>
          <p:nvPr/>
        </p:nvSpPr>
        <p:spPr>
          <a:xfrm>
            <a:off x="-18197" y="2"/>
            <a:ext cx="9717724" cy="6869151"/>
          </a:xfrm>
          <a:custGeom>
            <a:avLst/>
            <a:gdLst/>
            <a:ahLst/>
            <a:cxnLst/>
            <a:rect l="l" t="t" r="r" b="b"/>
            <a:pathLst>
              <a:path w="19403122" h="13738302" extrusionOk="0">
                <a:moveTo>
                  <a:pt x="0" y="1"/>
                </a:moveTo>
                <a:lnTo>
                  <a:pt x="19403122" y="0"/>
                </a:lnTo>
                <a:lnTo>
                  <a:pt x="13782907" y="13738302"/>
                </a:lnTo>
                <a:lnTo>
                  <a:pt x="0" y="13738302"/>
                </a:lnTo>
                <a:lnTo>
                  <a:pt x="0" y="1"/>
                </a:lnTo>
                <a:close/>
              </a:path>
            </a:pathLst>
          </a:custGeom>
          <a:solidFill>
            <a:srgbClr val="818286">
              <a:alpha val="72941"/>
            </a:srgbClr>
          </a:solidFill>
          <a:ln>
            <a:noFill/>
          </a:ln>
        </p:spPr>
        <p:txBody>
          <a:bodyPr spcFirstLastPara="1" wrap="square" lIns="121900" tIns="60933" rIns="121900" bIns="60933" anchor="ctr" anchorCtr="0">
            <a:noAutofit/>
          </a:bodyPr>
          <a:lstStyle/>
          <a:p>
            <a:pPr algn="ctr" defTabSz="1219140">
              <a:buClr>
                <a:srgbClr val="000000"/>
              </a:buClr>
            </a:pPr>
            <a:endParaRPr sz="1400" kern="0">
              <a:solidFill>
                <a:srgbClr val="FFFFFF"/>
              </a:solidFill>
              <a:latin typeface="Arial"/>
              <a:cs typeface="Arial"/>
              <a:sym typeface="Arial"/>
            </a:endParaRPr>
          </a:p>
        </p:txBody>
      </p:sp>
      <p:sp>
        <p:nvSpPr>
          <p:cNvPr id="255" name="Google Shape;255;p4"/>
          <p:cNvSpPr/>
          <p:nvPr/>
        </p:nvSpPr>
        <p:spPr>
          <a:xfrm>
            <a:off x="6768248" y="4538684"/>
            <a:ext cx="1584277" cy="1615981"/>
          </a:xfrm>
          <a:prstGeom prst="ellipse">
            <a:avLst/>
          </a:prstGeom>
          <a:solidFill>
            <a:schemeClr val="lt1"/>
          </a:solidFill>
          <a:ln>
            <a:noFill/>
          </a:ln>
        </p:spPr>
        <p:txBody>
          <a:bodyPr spcFirstLastPara="1" wrap="square" lIns="121900" tIns="60933" rIns="121900" bIns="60933" anchor="ctr" anchorCtr="0">
            <a:noAutofit/>
          </a:bodyPr>
          <a:lstStyle/>
          <a:p>
            <a:pPr algn="ctr" defTabSz="1219140">
              <a:buClr>
                <a:srgbClr val="000000"/>
              </a:buClr>
            </a:pPr>
            <a:endParaRPr sz="1867" kern="0">
              <a:solidFill>
                <a:srgbClr val="FFFFFF"/>
              </a:solidFill>
              <a:latin typeface="Arial"/>
              <a:cs typeface="Arial"/>
              <a:sym typeface="Arial"/>
            </a:endParaRPr>
          </a:p>
        </p:txBody>
      </p:sp>
      <p:pic>
        <p:nvPicPr>
          <p:cNvPr id="256" name="Google Shape;256;p4"/>
          <p:cNvPicPr preferRelativeResize="0"/>
          <p:nvPr/>
        </p:nvPicPr>
        <p:blipFill rotWithShape="1">
          <a:blip r:embed="rId4">
            <a:alphaModFix/>
          </a:blip>
          <a:srcRect/>
          <a:stretch/>
        </p:blipFill>
        <p:spPr>
          <a:xfrm>
            <a:off x="6246167" y="3966951"/>
            <a:ext cx="2512679" cy="2509541"/>
          </a:xfrm>
          <a:prstGeom prst="rect">
            <a:avLst/>
          </a:prstGeom>
          <a:noFill/>
          <a:ln>
            <a:noFill/>
          </a:ln>
        </p:spPr>
      </p:pic>
      <p:sp>
        <p:nvSpPr>
          <p:cNvPr id="257" name="Google Shape;257;p4"/>
          <p:cNvSpPr txBox="1"/>
          <p:nvPr/>
        </p:nvSpPr>
        <p:spPr>
          <a:xfrm>
            <a:off x="3" y="1527865"/>
            <a:ext cx="12191999" cy="2726374"/>
          </a:xfrm>
          <a:prstGeom prst="rect">
            <a:avLst/>
          </a:prstGeom>
          <a:noFill/>
          <a:ln>
            <a:noFill/>
          </a:ln>
        </p:spPr>
        <p:txBody>
          <a:bodyPr spcFirstLastPara="1" wrap="square" lIns="0" tIns="17767" rIns="0" bIns="0" anchor="ctr" anchorCtr="0">
            <a:spAutoFit/>
          </a:bodyPr>
          <a:lstStyle/>
          <a:p>
            <a:pPr marL="16933" algn="ctr" defTabSz="1219140">
              <a:buClr>
                <a:srgbClr val="FFFFFF"/>
              </a:buClr>
              <a:buSzPts val="6600"/>
            </a:pPr>
            <a:r>
              <a:rPr lang="en-US" sz="8800" b="1" kern="0" dirty="0">
                <a:solidFill>
                  <a:srgbClr val="FFFFFF"/>
                </a:solidFill>
                <a:latin typeface="Times New Roman"/>
                <a:ea typeface="Times New Roman"/>
                <a:cs typeface="Times New Roman"/>
                <a:sym typeface="Times New Roman"/>
              </a:rPr>
              <a:t>1: Introduction to Data Analysis</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407240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10</a:t>
            </a:fld>
            <a:endParaRPr kern="0">
              <a:solidFill>
                <a:srgbClr val="FFFFFF"/>
              </a:solidFill>
              <a:latin typeface="Calibri"/>
              <a:ea typeface="Calibri"/>
              <a:cs typeface="Calibri"/>
              <a:sym typeface="Calibri"/>
            </a:endParaRPr>
          </a:p>
        </p:txBody>
      </p:sp>
      <p:sp>
        <p:nvSpPr>
          <p:cNvPr id="347" name="Google Shape;347;p15"/>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348" name="Google Shape;348;p15"/>
          <p:cNvSpPr txBox="1"/>
          <p:nvPr/>
        </p:nvSpPr>
        <p:spPr>
          <a:xfrm>
            <a:off x="197985" y="1790554"/>
            <a:ext cx="6960907" cy="4366774"/>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400"/>
              <a:buFont typeface="Arial"/>
              <a:buChar char="•"/>
            </a:pPr>
            <a:r>
              <a:rPr lang="en-US" sz="2667" kern="0" dirty="0">
                <a:solidFill>
                  <a:srgbClr val="000000"/>
                </a:solidFill>
                <a:latin typeface="Arial"/>
                <a:cs typeface="Arial"/>
                <a:sym typeface="Arial"/>
              </a:rPr>
              <a:t>Descriptive statistics are used to describe and/or summarize the data we are working with. </a:t>
            </a:r>
          </a:p>
          <a:p>
            <a:pPr marL="457178" indent="-457178" defTabSz="1219140">
              <a:buClr>
                <a:srgbClr val="000000"/>
              </a:buClr>
              <a:buSzPts val="2400"/>
              <a:buFont typeface="Arial"/>
              <a:buChar char="•"/>
            </a:pPr>
            <a:endParaRPr sz="1600" kern="0" dirty="0">
              <a:solidFill>
                <a:srgbClr val="000000"/>
              </a:solidFill>
              <a:latin typeface="Arial"/>
              <a:cs typeface="Arial"/>
              <a:sym typeface="Arial"/>
            </a:endParaRPr>
          </a:p>
          <a:p>
            <a:pPr marL="1219140" lvl="1" indent="-507974" defTabSz="1219140">
              <a:buClr>
                <a:srgbClr val="000000"/>
              </a:buClr>
              <a:buSzPts val="2400"/>
              <a:buFont typeface="Arial"/>
              <a:buChar char="○"/>
            </a:pPr>
            <a:r>
              <a:rPr lang="en-US" sz="2667" kern="0" dirty="0">
                <a:solidFill>
                  <a:srgbClr val="000000"/>
                </a:solidFill>
                <a:latin typeface="Arial"/>
                <a:cs typeface="Arial"/>
                <a:sym typeface="Arial"/>
              </a:rPr>
              <a:t>We can start our summarization of the data with a measure of central tendency, which describes where most of the data is centered around, and a measure of spread or dispersion, which indicates how far apart values are.</a:t>
            </a:r>
            <a:endParaRPr sz="1600" kern="0" dirty="0">
              <a:solidFill>
                <a:srgbClr val="000000"/>
              </a:solidFill>
              <a:latin typeface="Arial"/>
              <a:cs typeface="Arial"/>
              <a:sym typeface="Arial"/>
            </a:endParaRPr>
          </a:p>
        </p:txBody>
      </p:sp>
      <p:pic>
        <p:nvPicPr>
          <p:cNvPr id="349" name="Google Shape;349;p15"/>
          <p:cNvPicPr preferRelativeResize="0"/>
          <p:nvPr/>
        </p:nvPicPr>
        <p:blipFill>
          <a:blip r:embed="rId3">
            <a:alphaModFix/>
          </a:blip>
          <a:stretch>
            <a:fillRect/>
          </a:stretch>
        </p:blipFill>
        <p:spPr>
          <a:xfrm>
            <a:off x="9998843" y="147568"/>
            <a:ext cx="1867812" cy="1771301"/>
          </a:xfrm>
          <a:prstGeom prst="rect">
            <a:avLst/>
          </a:prstGeom>
          <a:noFill/>
          <a:ln>
            <a:noFill/>
          </a:ln>
        </p:spPr>
      </p:pic>
      <p:pic>
        <p:nvPicPr>
          <p:cNvPr id="350" name="Google Shape;350;p15"/>
          <p:cNvPicPr preferRelativeResize="0"/>
          <p:nvPr/>
        </p:nvPicPr>
        <p:blipFill>
          <a:blip r:embed="rId4">
            <a:alphaModFix/>
          </a:blip>
          <a:stretch>
            <a:fillRect/>
          </a:stretch>
        </p:blipFill>
        <p:spPr>
          <a:xfrm>
            <a:off x="7359573" y="2077135"/>
            <a:ext cx="4832432" cy="3509567"/>
          </a:xfrm>
          <a:prstGeom prst="rect">
            <a:avLst/>
          </a:prstGeom>
          <a:noFill/>
          <a:ln>
            <a:noFill/>
          </a:ln>
        </p:spPr>
      </p:pic>
    </p:spTree>
    <p:extLst>
      <p:ext uri="{BB962C8B-B14F-4D97-AF65-F5344CB8AC3E}">
        <p14:creationId xmlns:p14="http://schemas.microsoft.com/office/powerpoint/2010/main" val="16709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6"/>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11</a:t>
            </a:fld>
            <a:endParaRPr kern="0">
              <a:solidFill>
                <a:srgbClr val="FFFFFF"/>
              </a:solidFill>
              <a:latin typeface="Calibri"/>
              <a:ea typeface="Calibri"/>
              <a:cs typeface="Calibri"/>
              <a:sym typeface="Calibri"/>
            </a:endParaRPr>
          </a:p>
        </p:txBody>
      </p:sp>
      <p:sp>
        <p:nvSpPr>
          <p:cNvPr id="356" name="Google Shape;356;p16"/>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1867" kern="0">
              <a:solidFill>
                <a:srgbClr val="000000"/>
              </a:solidFill>
              <a:latin typeface="Arial"/>
              <a:cs typeface="Arial"/>
              <a:sym typeface="Arial"/>
            </a:endParaRPr>
          </a:p>
        </p:txBody>
      </p:sp>
      <p:sp>
        <p:nvSpPr>
          <p:cNvPr id="357" name="Google Shape;357;p16"/>
          <p:cNvSpPr txBox="1"/>
          <p:nvPr/>
        </p:nvSpPr>
        <p:spPr>
          <a:xfrm>
            <a:off x="1031451" y="1313582"/>
            <a:ext cx="10129096" cy="2889255"/>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a:solidFill>
                  <a:srgbClr val="000000"/>
                </a:solidFill>
                <a:latin typeface="Arial"/>
                <a:cs typeface="Arial"/>
                <a:sym typeface="Arial"/>
              </a:rPr>
              <a:t>Measures of central tendency</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Measures of central tendency describe the center of our distribution of data.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There are three common statistics that are used as measures of center: mean, median, and mode.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Each has its own strengths, depending on the data we are working with.</a:t>
            </a:r>
            <a:endParaRPr sz="1867" kern="0">
              <a:solidFill>
                <a:srgbClr val="000000"/>
              </a:solidFill>
              <a:latin typeface="Arial"/>
              <a:cs typeface="Arial"/>
              <a:sym typeface="Arial"/>
            </a:endParaRPr>
          </a:p>
        </p:txBody>
      </p:sp>
      <p:pic>
        <p:nvPicPr>
          <p:cNvPr id="358" name="Google Shape;358;p16" descr="What is descriptive statistics?. Descriptive statistics are brief… | by  Nanduri Balajee | DataDrivenInvestor"/>
          <p:cNvPicPr preferRelativeResize="0"/>
          <p:nvPr/>
        </p:nvPicPr>
        <p:blipFill rotWithShape="1">
          <a:blip r:embed="rId3">
            <a:alphaModFix/>
          </a:blip>
          <a:srcRect t="28672" b="12974"/>
          <a:stretch/>
        </p:blipFill>
        <p:spPr>
          <a:xfrm>
            <a:off x="3533211" y="4277723"/>
            <a:ext cx="5125580" cy="1831764"/>
          </a:xfrm>
          <a:prstGeom prst="rect">
            <a:avLst/>
          </a:prstGeom>
          <a:noFill/>
          <a:ln>
            <a:noFill/>
          </a:ln>
        </p:spPr>
      </p:pic>
    </p:spTree>
    <p:extLst>
      <p:ext uri="{BB962C8B-B14F-4D97-AF65-F5344CB8AC3E}">
        <p14:creationId xmlns:p14="http://schemas.microsoft.com/office/powerpoint/2010/main" val="3902445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7"/>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12</a:t>
            </a:fld>
            <a:endParaRPr kern="0">
              <a:solidFill>
                <a:srgbClr val="FFFFFF"/>
              </a:solidFill>
              <a:latin typeface="Calibri"/>
              <a:ea typeface="Calibri"/>
              <a:cs typeface="Calibri"/>
              <a:sym typeface="Calibri"/>
            </a:endParaRPr>
          </a:p>
        </p:txBody>
      </p:sp>
      <p:sp>
        <p:nvSpPr>
          <p:cNvPr id="364" name="Google Shape;364;p17"/>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365" name="Google Shape;365;p17"/>
          <p:cNvSpPr txBox="1"/>
          <p:nvPr/>
        </p:nvSpPr>
        <p:spPr>
          <a:xfrm>
            <a:off x="1031451" y="1326193"/>
            <a:ext cx="10129096" cy="3710120"/>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a:solidFill>
                  <a:srgbClr val="000000"/>
                </a:solidFill>
                <a:latin typeface="Arial"/>
                <a:cs typeface="Arial"/>
                <a:sym typeface="Arial"/>
              </a:rPr>
              <a:t>Mean</a:t>
            </a:r>
            <a:endParaRPr sz="1867" kern="0">
              <a:solidFill>
                <a:srgbClr val="000000"/>
              </a:solidFill>
              <a:latin typeface="Arial"/>
              <a:cs typeface="Arial"/>
              <a:sym typeface="Arial"/>
            </a:endParaRPr>
          </a:p>
          <a:p>
            <a:pPr defTabSz="1219140">
              <a:buClr>
                <a:srgbClr val="000000"/>
              </a:buClr>
            </a:pPr>
            <a:endParaRPr sz="2667" b="1"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Perhaps the most common statistic for summarizing data is the average, or mean.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population mean is denoted by μ (the Greek letter mu), and the sample mean is written as  (pronounced X-bar).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sample mean is calculated by summing all the values and dividing by the count of values; for example, the mean of the numbers 0, 1, 1, 2, and 9 is 2.6 ((0 + 1 + 1 + 2 + 9)/5):</a:t>
            </a:r>
            <a:endParaRPr sz="1867" kern="0">
              <a:solidFill>
                <a:srgbClr val="000000"/>
              </a:solidFill>
              <a:latin typeface="Arial"/>
              <a:cs typeface="Arial"/>
              <a:sym typeface="Arial"/>
            </a:endParaRPr>
          </a:p>
        </p:txBody>
      </p:sp>
      <p:pic>
        <p:nvPicPr>
          <p:cNvPr id="366" name="Google Shape;366;p17"/>
          <p:cNvPicPr preferRelativeResize="0"/>
          <p:nvPr/>
        </p:nvPicPr>
        <p:blipFill rotWithShape="1">
          <a:blip r:embed="rId3">
            <a:alphaModFix/>
          </a:blip>
          <a:srcRect/>
          <a:stretch/>
        </p:blipFill>
        <p:spPr>
          <a:xfrm>
            <a:off x="4928523" y="5147792"/>
            <a:ext cx="2334956" cy="1205139"/>
          </a:xfrm>
          <a:prstGeom prst="rect">
            <a:avLst/>
          </a:prstGeom>
          <a:noFill/>
          <a:ln>
            <a:noFill/>
          </a:ln>
        </p:spPr>
      </p:pic>
      <p:pic>
        <p:nvPicPr>
          <p:cNvPr id="367" name="Google Shape;367;p17"/>
          <p:cNvPicPr preferRelativeResize="0"/>
          <p:nvPr/>
        </p:nvPicPr>
        <p:blipFill>
          <a:blip r:embed="rId4">
            <a:alphaModFix/>
          </a:blip>
          <a:stretch>
            <a:fillRect/>
          </a:stretch>
        </p:blipFill>
        <p:spPr>
          <a:xfrm>
            <a:off x="9998843" y="147568"/>
            <a:ext cx="1867812" cy="1771301"/>
          </a:xfrm>
          <a:prstGeom prst="rect">
            <a:avLst/>
          </a:prstGeom>
          <a:noFill/>
          <a:ln>
            <a:noFill/>
          </a:ln>
        </p:spPr>
      </p:pic>
    </p:spTree>
    <p:extLst>
      <p:ext uri="{BB962C8B-B14F-4D97-AF65-F5344CB8AC3E}">
        <p14:creationId xmlns:p14="http://schemas.microsoft.com/office/powerpoint/2010/main" val="66550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13</a:t>
            </a:fld>
            <a:endParaRPr kern="0">
              <a:solidFill>
                <a:srgbClr val="FFFFFF"/>
              </a:solidFill>
              <a:latin typeface="Calibri"/>
              <a:ea typeface="Calibri"/>
              <a:cs typeface="Calibri"/>
              <a:sym typeface="Calibri"/>
            </a:endParaRPr>
          </a:p>
        </p:txBody>
      </p:sp>
      <p:sp>
        <p:nvSpPr>
          <p:cNvPr id="373" name="Google Shape;373;p18"/>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1867" kern="0">
              <a:solidFill>
                <a:srgbClr val="000000"/>
              </a:solidFill>
              <a:latin typeface="Arial"/>
              <a:cs typeface="Arial"/>
              <a:sym typeface="Arial"/>
            </a:endParaRPr>
          </a:p>
        </p:txBody>
      </p:sp>
      <p:sp>
        <p:nvSpPr>
          <p:cNvPr id="374" name="Google Shape;374;p18"/>
          <p:cNvSpPr txBox="1"/>
          <p:nvPr/>
        </p:nvSpPr>
        <p:spPr>
          <a:xfrm>
            <a:off x="0" y="1473142"/>
            <a:ext cx="7015600" cy="4489308"/>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dirty="0">
                <a:solidFill>
                  <a:srgbClr val="000000"/>
                </a:solidFill>
                <a:latin typeface="Arial"/>
                <a:cs typeface="Arial"/>
                <a:sym typeface="Arial"/>
              </a:rPr>
              <a:t>Median</a:t>
            </a:r>
            <a:endParaRPr sz="1867" kern="0" dirty="0">
              <a:solidFill>
                <a:srgbClr val="000000"/>
              </a:solidFill>
              <a:latin typeface="Arial"/>
              <a:cs typeface="Arial"/>
              <a:sym typeface="Arial"/>
            </a:endParaRPr>
          </a:p>
          <a:p>
            <a:pPr marL="457178" indent="-440245" defTabSz="1219140">
              <a:buClr>
                <a:srgbClr val="000000"/>
              </a:buClr>
              <a:buSzPts val="1800"/>
              <a:buFont typeface="Arial"/>
              <a:buChar char="•"/>
            </a:pPr>
            <a:r>
              <a:rPr lang="en-US" sz="2400" kern="0" dirty="0">
                <a:solidFill>
                  <a:srgbClr val="000000"/>
                </a:solidFill>
                <a:latin typeface="Arial"/>
                <a:cs typeface="Arial"/>
                <a:sym typeface="Arial"/>
              </a:rPr>
              <a:t>Unlike the mean, </a:t>
            </a:r>
            <a:r>
              <a:rPr lang="en-US" sz="2400" u="sng" kern="0" dirty="0">
                <a:solidFill>
                  <a:srgbClr val="000000"/>
                </a:solidFill>
                <a:latin typeface="Arial"/>
                <a:cs typeface="Arial"/>
                <a:sym typeface="Arial"/>
              </a:rPr>
              <a:t>the median is robust to outliers. </a:t>
            </a:r>
            <a:endParaRPr sz="1600" u="sng" kern="0" dirty="0">
              <a:solidFill>
                <a:srgbClr val="000000"/>
              </a:solidFill>
              <a:latin typeface="Arial"/>
              <a:cs typeface="Arial"/>
              <a:sym typeface="Arial"/>
            </a:endParaRPr>
          </a:p>
          <a:p>
            <a:pPr marL="457178" indent="-440245" defTabSz="1219140">
              <a:buClr>
                <a:srgbClr val="000000"/>
              </a:buClr>
              <a:buSzPts val="1800"/>
              <a:buFont typeface="Arial"/>
              <a:buChar char="•"/>
            </a:pPr>
            <a:r>
              <a:rPr lang="en-US" sz="2400" kern="0" dirty="0">
                <a:solidFill>
                  <a:srgbClr val="000000"/>
                </a:solidFill>
                <a:latin typeface="Arial"/>
                <a:cs typeface="Arial"/>
                <a:sym typeface="Arial"/>
              </a:rPr>
              <a:t>Consider income in the US; the top 1% is much higher than the rest of the population, so this will skew the mean to be higher and distort the perception of the average person's income. </a:t>
            </a:r>
            <a:endParaRPr sz="1600" kern="0" dirty="0">
              <a:solidFill>
                <a:srgbClr val="000000"/>
              </a:solidFill>
              <a:latin typeface="Arial"/>
              <a:cs typeface="Arial"/>
              <a:sym typeface="Arial"/>
            </a:endParaRPr>
          </a:p>
          <a:p>
            <a:pPr marL="457178" indent="-440245" defTabSz="1219140">
              <a:buClr>
                <a:srgbClr val="000000"/>
              </a:buClr>
              <a:buSzPts val="1800"/>
              <a:buFont typeface="Arial"/>
              <a:buChar char="•"/>
            </a:pPr>
            <a:r>
              <a:rPr lang="en-US" sz="2400" kern="0" dirty="0">
                <a:solidFill>
                  <a:srgbClr val="000000"/>
                </a:solidFill>
                <a:latin typeface="Arial"/>
                <a:cs typeface="Arial"/>
                <a:sym typeface="Arial"/>
              </a:rPr>
              <a:t>However, the median will be more representative of the average income because it is the 50th percentile of our data; this means that 50% of the values are greater than the median and 50% are less than the median.</a:t>
            </a:r>
            <a:endParaRPr sz="1600" kern="0" dirty="0">
              <a:solidFill>
                <a:srgbClr val="000000"/>
              </a:solidFill>
              <a:latin typeface="Arial"/>
              <a:cs typeface="Arial"/>
              <a:sym typeface="Arial"/>
            </a:endParaRPr>
          </a:p>
        </p:txBody>
      </p:sp>
      <p:pic>
        <p:nvPicPr>
          <p:cNvPr id="375" name="Google Shape;375;p18"/>
          <p:cNvPicPr preferRelativeResize="0"/>
          <p:nvPr/>
        </p:nvPicPr>
        <p:blipFill>
          <a:blip r:embed="rId3">
            <a:alphaModFix/>
          </a:blip>
          <a:stretch>
            <a:fillRect/>
          </a:stretch>
        </p:blipFill>
        <p:spPr>
          <a:xfrm>
            <a:off x="7015702" y="2471034"/>
            <a:ext cx="5176300" cy="3281500"/>
          </a:xfrm>
          <a:prstGeom prst="rect">
            <a:avLst/>
          </a:prstGeom>
          <a:noFill/>
          <a:ln>
            <a:noFill/>
          </a:ln>
        </p:spPr>
      </p:pic>
    </p:spTree>
    <p:extLst>
      <p:ext uri="{BB962C8B-B14F-4D97-AF65-F5344CB8AC3E}">
        <p14:creationId xmlns:p14="http://schemas.microsoft.com/office/powerpoint/2010/main" val="300400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9"/>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14</a:t>
            </a:fld>
            <a:endParaRPr kern="0">
              <a:solidFill>
                <a:srgbClr val="FFFFFF"/>
              </a:solidFill>
              <a:latin typeface="Calibri"/>
              <a:ea typeface="Calibri"/>
              <a:cs typeface="Calibri"/>
              <a:sym typeface="Calibri"/>
            </a:endParaRPr>
          </a:p>
        </p:txBody>
      </p:sp>
      <p:sp>
        <p:nvSpPr>
          <p:cNvPr id="381" name="Google Shape;381;p19"/>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382" name="Google Shape;382;p19"/>
          <p:cNvSpPr txBox="1"/>
          <p:nvPr/>
        </p:nvSpPr>
        <p:spPr>
          <a:xfrm>
            <a:off x="1031452" y="1540626"/>
            <a:ext cx="10129096" cy="1247523"/>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a:solidFill>
                  <a:srgbClr val="000000"/>
                </a:solidFill>
                <a:latin typeface="Arial"/>
                <a:cs typeface="Arial"/>
                <a:sym typeface="Arial"/>
              </a:rPr>
              <a:t>Mode</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mode is the most common value in the data (if we, once again, have the numbers 0, 1, 1, 2, and 9, then 1 is the mode). </a:t>
            </a:r>
            <a:endParaRPr sz="1867" kern="0">
              <a:solidFill>
                <a:srgbClr val="000000"/>
              </a:solidFill>
              <a:latin typeface="Arial"/>
              <a:cs typeface="Arial"/>
              <a:sym typeface="Arial"/>
            </a:endParaRPr>
          </a:p>
        </p:txBody>
      </p:sp>
      <p:pic>
        <p:nvPicPr>
          <p:cNvPr id="383" name="Google Shape;383;p19"/>
          <p:cNvPicPr preferRelativeResize="0"/>
          <p:nvPr/>
        </p:nvPicPr>
        <p:blipFill rotWithShape="1">
          <a:blip r:embed="rId3">
            <a:alphaModFix/>
          </a:blip>
          <a:srcRect/>
          <a:stretch/>
        </p:blipFill>
        <p:spPr>
          <a:xfrm>
            <a:off x="603047" y="3090342"/>
            <a:ext cx="10985909" cy="2769780"/>
          </a:xfrm>
          <a:prstGeom prst="rect">
            <a:avLst/>
          </a:prstGeom>
          <a:noFill/>
          <a:ln>
            <a:noFill/>
          </a:ln>
        </p:spPr>
      </p:pic>
    </p:spTree>
    <p:extLst>
      <p:ext uri="{BB962C8B-B14F-4D97-AF65-F5344CB8AC3E}">
        <p14:creationId xmlns:p14="http://schemas.microsoft.com/office/powerpoint/2010/main" val="290379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0"/>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15</a:t>
            </a:fld>
            <a:endParaRPr kern="0">
              <a:solidFill>
                <a:srgbClr val="FFFFFF"/>
              </a:solidFill>
              <a:latin typeface="Calibri"/>
              <a:ea typeface="Calibri"/>
              <a:cs typeface="Calibri"/>
              <a:sym typeface="Calibri"/>
            </a:endParaRPr>
          </a:p>
        </p:txBody>
      </p:sp>
      <p:sp>
        <p:nvSpPr>
          <p:cNvPr id="389" name="Google Shape;389;p20"/>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390" name="Google Shape;390;p20"/>
          <p:cNvSpPr txBox="1"/>
          <p:nvPr/>
        </p:nvSpPr>
        <p:spPr>
          <a:xfrm>
            <a:off x="1031452" y="2263744"/>
            <a:ext cx="10129096" cy="2970879"/>
          </a:xfrm>
          <a:prstGeom prst="rect">
            <a:avLst/>
          </a:prstGeom>
          <a:noFill/>
          <a:ln>
            <a:noFill/>
          </a:ln>
        </p:spPr>
        <p:txBody>
          <a:bodyPr spcFirstLastPara="1" wrap="square" lIns="0" tIns="16067" rIns="0" bIns="0" anchor="t" anchorCtr="0">
            <a:spAutoFit/>
          </a:bodyPr>
          <a:lstStyle/>
          <a:p>
            <a:pPr defTabSz="1219140">
              <a:buClr>
                <a:srgbClr val="000000"/>
              </a:buClr>
            </a:pPr>
            <a:r>
              <a:rPr lang="en-US" sz="3200" b="1" kern="0">
                <a:solidFill>
                  <a:srgbClr val="000000"/>
                </a:solidFill>
                <a:latin typeface="Arial"/>
                <a:cs typeface="Arial"/>
                <a:sym typeface="Arial"/>
              </a:rPr>
              <a:t>Measures of spread</a:t>
            </a:r>
            <a:endParaRPr sz="1867" kern="0">
              <a:solidFill>
                <a:srgbClr val="000000"/>
              </a:solidFill>
              <a:latin typeface="Arial"/>
              <a:cs typeface="Arial"/>
              <a:sym typeface="Arial"/>
            </a:endParaRPr>
          </a:p>
          <a:p>
            <a:pPr defTabSz="1219140">
              <a:buClr>
                <a:srgbClr val="000000"/>
              </a:buClr>
            </a:pPr>
            <a:endParaRPr sz="3200" b="1" kern="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a:solidFill>
                  <a:srgbClr val="000000"/>
                </a:solidFill>
                <a:latin typeface="Arial"/>
                <a:cs typeface="Arial"/>
                <a:sym typeface="Arial"/>
              </a:rPr>
              <a:t>Knowing where the center of the distribution is only gets us partially to being able to summarize the distribution of our data—we need to know how values fall around the center and how far apart they are. </a:t>
            </a:r>
            <a:endParaRPr sz="1867" kern="0">
              <a:solidFill>
                <a:srgbClr val="000000"/>
              </a:solidFill>
              <a:latin typeface="Arial"/>
              <a:cs typeface="Arial"/>
              <a:sym typeface="Arial"/>
            </a:endParaRPr>
          </a:p>
        </p:txBody>
      </p:sp>
      <p:pic>
        <p:nvPicPr>
          <p:cNvPr id="391" name="Google Shape;391;p20"/>
          <p:cNvPicPr preferRelativeResize="0"/>
          <p:nvPr/>
        </p:nvPicPr>
        <p:blipFill rotWithShape="1">
          <a:blip r:embed="rId3">
            <a:alphaModFix/>
          </a:blip>
          <a:srcRect/>
          <a:stretch/>
        </p:blipFill>
        <p:spPr>
          <a:xfrm>
            <a:off x="8483016" y="242800"/>
            <a:ext cx="3288571" cy="1849821"/>
          </a:xfrm>
          <a:prstGeom prst="rect">
            <a:avLst/>
          </a:prstGeom>
          <a:noFill/>
          <a:ln>
            <a:noFill/>
          </a:ln>
        </p:spPr>
      </p:pic>
    </p:spTree>
    <p:extLst>
      <p:ext uri="{BB962C8B-B14F-4D97-AF65-F5344CB8AC3E}">
        <p14:creationId xmlns:p14="http://schemas.microsoft.com/office/powerpoint/2010/main" val="8504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1"/>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16</a:t>
            </a:fld>
            <a:endParaRPr kern="0">
              <a:solidFill>
                <a:srgbClr val="FFFFFF"/>
              </a:solidFill>
              <a:latin typeface="Calibri"/>
              <a:ea typeface="Calibri"/>
              <a:cs typeface="Calibri"/>
              <a:sym typeface="Calibri"/>
            </a:endParaRPr>
          </a:p>
        </p:txBody>
      </p:sp>
      <p:sp>
        <p:nvSpPr>
          <p:cNvPr id="397" name="Google Shape;397;p21"/>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398" name="Google Shape;398;p21"/>
          <p:cNvSpPr txBox="1"/>
          <p:nvPr/>
        </p:nvSpPr>
        <p:spPr>
          <a:xfrm>
            <a:off x="1031451" y="2121273"/>
            <a:ext cx="10129096" cy="2068389"/>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a:solidFill>
                  <a:srgbClr val="000000"/>
                </a:solidFill>
                <a:latin typeface="Arial"/>
                <a:cs typeface="Arial"/>
                <a:sym typeface="Arial"/>
              </a:rPr>
              <a:t>Range</a:t>
            </a:r>
            <a:endParaRPr sz="1867" kern="0">
              <a:solidFill>
                <a:srgbClr val="000000"/>
              </a:solidFill>
              <a:latin typeface="Arial"/>
              <a:cs typeface="Arial"/>
              <a:sym typeface="Arial"/>
            </a:endParaRPr>
          </a:p>
          <a:p>
            <a:pPr defTabSz="1219140">
              <a:buClr>
                <a:srgbClr val="000000"/>
              </a:buClr>
            </a:pPr>
            <a:endParaRPr sz="2667" b="1"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range is the distance between the smallest value (minimum) and the largest value (maximum).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units of the range will be the same units as our data.</a:t>
            </a:r>
            <a:endParaRPr sz="1867" kern="0">
              <a:solidFill>
                <a:srgbClr val="000000"/>
              </a:solidFill>
              <a:latin typeface="Arial"/>
              <a:cs typeface="Arial"/>
              <a:sym typeface="Arial"/>
            </a:endParaRPr>
          </a:p>
        </p:txBody>
      </p:sp>
      <p:pic>
        <p:nvPicPr>
          <p:cNvPr id="399" name="Google Shape;399;p21"/>
          <p:cNvPicPr preferRelativeResize="0"/>
          <p:nvPr/>
        </p:nvPicPr>
        <p:blipFill rotWithShape="1">
          <a:blip r:embed="rId3">
            <a:alphaModFix/>
          </a:blip>
          <a:srcRect/>
          <a:stretch/>
        </p:blipFill>
        <p:spPr>
          <a:xfrm>
            <a:off x="3016251" y="4526447"/>
            <a:ext cx="6159500" cy="546100"/>
          </a:xfrm>
          <a:prstGeom prst="rect">
            <a:avLst/>
          </a:prstGeom>
          <a:noFill/>
          <a:ln>
            <a:noFill/>
          </a:ln>
        </p:spPr>
      </p:pic>
      <p:pic>
        <p:nvPicPr>
          <p:cNvPr id="400" name="Google Shape;400;p21"/>
          <p:cNvPicPr preferRelativeResize="0"/>
          <p:nvPr/>
        </p:nvPicPr>
        <p:blipFill>
          <a:blip r:embed="rId4">
            <a:alphaModFix/>
          </a:blip>
          <a:stretch>
            <a:fillRect/>
          </a:stretch>
        </p:blipFill>
        <p:spPr>
          <a:xfrm>
            <a:off x="9998843" y="147568"/>
            <a:ext cx="1867812" cy="1771301"/>
          </a:xfrm>
          <a:prstGeom prst="rect">
            <a:avLst/>
          </a:prstGeom>
          <a:noFill/>
          <a:ln>
            <a:noFill/>
          </a:ln>
        </p:spPr>
      </p:pic>
    </p:spTree>
    <p:extLst>
      <p:ext uri="{BB962C8B-B14F-4D97-AF65-F5344CB8AC3E}">
        <p14:creationId xmlns:p14="http://schemas.microsoft.com/office/powerpoint/2010/main" val="98744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2"/>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17</a:t>
            </a:fld>
            <a:endParaRPr kern="0">
              <a:solidFill>
                <a:srgbClr val="FFFFFF"/>
              </a:solidFill>
              <a:latin typeface="Calibri"/>
              <a:ea typeface="Calibri"/>
              <a:cs typeface="Calibri"/>
              <a:sym typeface="Calibri"/>
            </a:endParaRPr>
          </a:p>
        </p:txBody>
      </p:sp>
      <p:sp>
        <p:nvSpPr>
          <p:cNvPr id="406" name="Google Shape;406;p22"/>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407" name="Google Shape;407;p22"/>
          <p:cNvSpPr txBox="1"/>
          <p:nvPr/>
        </p:nvSpPr>
        <p:spPr>
          <a:xfrm>
            <a:off x="1031449" y="1591907"/>
            <a:ext cx="10129096" cy="2889255"/>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b="1" kern="0">
                <a:solidFill>
                  <a:srgbClr val="000000"/>
                </a:solidFill>
                <a:latin typeface="Arial"/>
                <a:cs typeface="Arial"/>
                <a:sym typeface="Arial"/>
              </a:rPr>
              <a:t>Variance</a:t>
            </a:r>
            <a:endParaRPr sz="1867" kern="0">
              <a:solidFill>
                <a:srgbClr val="000000"/>
              </a:solidFill>
              <a:latin typeface="Arial"/>
              <a:cs typeface="Arial"/>
              <a:sym typeface="Arial"/>
            </a:endParaRPr>
          </a:p>
          <a:p>
            <a:pPr defTabSz="1219140">
              <a:buClr>
                <a:srgbClr val="000000"/>
              </a:buClr>
            </a:pPr>
            <a:endParaRPr sz="2667" b="1"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variance describes how far apart observations are spread out from their average value (the mean).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The population variance is denoted as σ2 (pronounced sigma-squared), and the sample variance is written as s2. </a:t>
            </a:r>
            <a:endParaRPr sz="1867" kern="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a:solidFill>
                  <a:srgbClr val="000000"/>
                </a:solidFill>
                <a:latin typeface="Arial"/>
                <a:cs typeface="Arial"/>
                <a:sym typeface="Arial"/>
              </a:rPr>
              <a:t>It is calculated as the average squared distance from the mean. </a:t>
            </a:r>
            <a:endParaRPr sz="1867" kern="0">
              <a:solidFill>
                <a:srgbClr val="000000"/>
              </a:solidFill>
              <a:latin typeface="Arial"/>
              <a:cs typeface="Arial"/>
              <a:sym typeface="Arial"/>
            </a:endParaRPr>
          </a:p>
        </p:txBody>
      </p:sp>
      <p:pic>
        <p:nvPicPr>
          <p:cNvPr id="408" name="Google Shape;408;p22"/>
          <p:cNvPicPr preferRelativeResize="0"/>
          <p:nvPr/>
        </p:nvPicPr>
        <p:blipFill rotWithShape="1">
          <a:blip r:embed="rId3">
            <a:alphaModFix/>
          </a:blip>
          <a:srcRect/>
          <a:stretch/>
        </p:blipFill>
        <p:spPr>
          <a:xfrm>
            <a:off x="3841747" y="4659227"/>
            <a:ext cx="4508500" cy="1422400"/>
          </a:xfrm>
          <a:prstGeom prst="rect">
            <a:avLst/>
          </a:prstGeom>
          <a:noFill/>
          <a:ln>
            <a:noFill/>
          </a:ln>
        </p:spPr>
      </p:pic>
    </p:spTree>
    <p:extLst>
      <p:ext uri="{BB962C8B-B14F-4D97-AF65-F5344CB8AC3E}">
        <p14:creationId xmlns:p14="http://schemas.microsoft.com/office/powerpoint/2010/main" val="2512276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3"/>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18</a:t>
            </a:fld>
            <a:endParaRPr kern="0">
              <a:solidFill>
                <a:srgbClr val="FFFFFF"/>
              </a:solidFill>
              <a:latin typeface="Calibri"/>
              <a:ea typeface="Calibri"/>
              <a:cs typeface="Calibri"/>
              <a:sym typeface="Calibri"/>
            </a:endParaRPr>
          </a:p>
        </p:txBody>
      </p:sp>
      <p:sp>
        <p:nvSpPr>
          <p:cNvPr id="414" name="Google Shape;414;p23"/>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Descriptive statistics</a:t>
            </a:r>
            <a:endParaRPr sz="4267" kern="0">
              <a:solidFill>
                <a:srgbClr val="FFFFFF"/>
              </a:solidFill>
              <a:latin typeface="Arial"/>
              <a:cs typeface="Arial"/>
              <a:sym typeface="Arial"/>
            </a:endParaRPr>
          </a:p>
        </p:txBody>
      </p:sp>
      <p:sp>
        <p:nvSpPr>
          <p:cNvPr id="415" name="Google Shape;415;p23"/>
          <p:cNvSpPr txBox="1"/>
          <p:nvPr/>
        </p:nvSpPr>
        <p:spPr>
          <a:xfrm>
            <a:off x="823803" y="1465299"/>
            <a:ext cx="10544396" cy="1862883"/>
          </a:xfrm>
          <a:prstGeom prst="rect">
            <a:avLst/>
          </a:prstGeom>
          <a:noFill/>
          <a:ln>
            <a:noFill/>
          </a:ln>
        </p:spPr>
        <p:txBody>
          <a:bodyPr spcFirstLastPara="1" wrap="square" lIns="0" tIns="16067" rIns="0" bIns="0" anchor="t" anchorCtr="0">
            <a:spAutoFit/>
          </a:bodyPr>
          <a:lstStyle/>
          <a:p>
            <a:pPr defTabSz="1219140">
              <a:buClr>
                <a:srgbClr val="000000"/>
              </a:buClr>
            </a:pPr>
            <a:r>
              <a:rPr lang="en-US" sz="2400" b="1" kern="0">
                <a:solidFill>
                  <a:srgbClr val="000000"/>
                </a:solidFill>
                <a:latin typeface="Arial"/>
                <a:cs typeface="Arial"/>
                <a:sym typeface="Arial"/>
              </a:rPr>
              <a:t>Standard deviation</a:t>
            </a:r>
            <a:endParaRPr sz="1867" kern="0">
              <a:solidFill>
                <a:srgbClr val="000000"/>
              </a:solidFill>
              <a:latin typeface="Arial"/>
              <a:cs typeface="Arial"/>
              <a:sym typeface="Arial"/>
            </a:endParaRPr>
          </a:p>
          <a:p>
            <a:pPr marL="457178" indent="-457178" defTabSz="1219140">
              <a:buClr>
                <a:srgbClr val="000000"/>
              </a:buClr>
              <a:buSzPts val="1800"/>
              <a:buFont typeface="Arial"/>
              <a:buChar char="•"/>
            </a:pPr>
            <a:r>
              <a:rPr lang="en-US" sz="2400" kern="0">
                <a:solidFill>
                  <a:srgbClr val="000000"/>
                </a:solidFill>
                <a:latin typeface="Arial"/>
                <a:cs typeface="Arial"/>
                <a:sym typeface="Arial"/>
              </a:rPr>
              <a:t>We can use the standard deviation to see how far from the mean data points are on average. </a:t>
            </a:r>
            <a:endParaRPr sz="1867" kern="0">
              <a:solidFill>
                <a:srgbClr val="000000"/>
              </a:solidFill>
              <a:latin typeface="Arial"/>
              <a:cs typeface="Arial"/>
              <a:sym typeface="Arial"/>
            </a:endParaRPr>
          </a:p>
          <a:p>
            <a:pPr marL="457178" indent="-457178" defTabSz="1219140">
              <a:buClr>
                <a:srgbClr val="000000"/>
              </a:buClr>
              <a:buSzPts val="1800"/>
              <a:buFont typeface="Arial"/>
              <a:buChar char="•"/>
            </a:pPr>
            <a:r>
              <a:rPr lang="en-US" sz="2400" kern="0">
                <a:solidFill>
                  <a:srgbClr val="000000"/>
                </a:solidFill>
                <a:latin typeface="Arial"/>
                <a:cs typeface="Arial"/>
                <a:sym typeface="Arial"/>
              </a:rPr>
              <a:t>A small standard deviation means that values are close to the mean, while a large standard deviation means that values are dispersed more widely. </a:t>
            </a:r>
            <a:endParaRPr sz="1867" kern="0">
              <a:solidFill>
                <a:srgbClr val="000000"/>
              </a:solidFill>
              <a:latin typeface="Arial"/>
              <a:cs typeface="Arial"/>
              <a:sym typeface="Arial"/>
            </a:endParaRPr>
          </a:p>
        </p:txBody>
      </p:sp>
      <p:pic>
        <p:nvPicPr>
          <p:cNvPr id="416" name="Google Shape;416;p23"/>
          <p:cNvPicPr preferRelativeResize="0"/>
          <p:nvPr/>
        </p:nvPicPr>
        <p:blipFill rotWithShape="1">
          <a:blip r:embed="rId3">
            <a:alphaModFix/>
          </a:blip>
          <a:srcRect/>
          <a:stretch/>
        </p:blipFill>
        <p:spPr>
          <a:xfrm>
            <a:off x="3332911" y="3429002"/>
            <a:ext cx="5526180" cy="2831121"/>
          </a:xfrm>
          <a:prstGeom prst="rect">
            <a:avLst/>
          </a:prstGeom>
          <a:noFill/>
          <a:ln>
            <a:noFill/>
          </a:ln>
        </p:spPr>
      </p:pic>
    </p:spTree>
    <p:extLst>
      <p:ext uri="{BB962C8B-B14F-4D97-AF65-F5344CB8AC3E}">
        <p14:creationId xmlns:p14="http://schemas.microsoft.com/office/powerpoint/2010/main" val="1836899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8"/>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19</a:t>
            </a:fld>
            <a:endParaRPr kern="0">
              <a:solidFill>
                <a:srgbClr val="FFFFFF"/>
              </a:solidFill>
              <a:latin typeface="Calibri"/>
              <a:ea typeface="Calibri"/>
              <a:cs typeface="Calibri"/>
              <a:sym typeface="Calibri"/>
            </a:endParaRPr>
          </a:p>
        </p:txBody>
      </p:sp>
      <p:sp>
        <p:nvSpPr>
          <p:cNvPr id="623" name="Google Shape;623;p48"/>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Prediction and forecasting</a:t>
            </a:r>
            <a:endParaRPr sz="4267" kern="0">
              <a:solidFill>
                <a:srgbClr val="FFFFFF"/>
              </a:solidFill>
              <a:latin typeface="Arial"/>
              <a:cs typeface="Arial"/>
              <a:sym typeface="Arial"/>
            </a:endParaRPr>
          </a:p>
        </p:txBody>
      </p:sp>
      <p:sp>
        <p:nvSpPr>
          <p:cNvPr id="624" name="Google Shape;624;p48"/>
          <p:cNvSpPr txBox="1"/>
          <p:nvPr/>
        </p:nvSpPr>
        <p:spPr>
          <a:xfrm>
            <a:off x="1031452" y="2595943"/>
            <a:ext cx="10129096" cy="837090"/>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000"/>
              <a:buFont typeface="Arial"/>
              <a:buChar char="•"/>
            </a:pPr>
            <a:r>
              <a:rPr lang="en-US" sz="2667" kern="0">
                <a:solidFill>
                  <a:srgbClr val="000000"/>
                </a:solidFill>
                <a:latin typeface="Arial"/>
                <a:cs typeface="Arial"/>
                <a:sym typeface="Arial"/>
              </a:rPr>
              <a:t>The regression line in the previous scatter plot yields the following equation for the relationship:</a:t>
            </a:r>
            <a:endParaRPr sz="1867" kern="0">
              <a:solidFill>
                <a:srgbClr val="000000"/>
              </a:solidFill>
              <a:latin typeface="Arial"/>
              <a:cs typeface="Arial"/>
              <a:sym typeface="Arial"/>
            </a:endParaRPr>
          </a:p>
        </p:txBody>
      </p:sp>
      <p:pic>
        <p:nvPicPr>
          <p:cNvPr id="625" name="Google Shape;625;p48"/>
          <p:cNvPicPr preferRelativeResize="0"/>
          <p:nvPr/>
        </p:nvPicPr>
        <p:blipFill rotWithShape="1">
          <a:blip r:embed="rId3">
            <a:alphaModFix/>
          </a:blip>
          <a:srcRect/>
          <a:stretch/>
        </p:blipFill>
        <p:spPr>
          <a:xfrm>
            <a:off x="1231900" y="3988655"/>
            <a:ext cx="9728200" cy="495300"/>
          </a:xfrm>
          <a:prstGeom prst="rect">
            <a:avLst/>
          </a:prstGeom>
          <a:noFill/>
          <a:ln>
            <a:noFill/>
          </a:ln>
        </p:spPr>
      </p:pic>
      <p:pic>
        <p:nvPicPr>
          <p:cNvPr id="626" name="Google Shape;626;p48"/>
          <p:cNvPicPr preferRelativeResize="0"/>
          <p:nvPr/>
        </p:nvPicPr>
        <p:blipFill>
          <a:blip r:embed="rId4">
            <a:alphaModFix/>
          </a:blip>
          <a:stretch>
            <a:fillRect/>
          </a:stretch>
        </p:blipFill>
        <p:spPr>
          <a:xfrm>
            <a:off x="10169767" y="259469"/>
            <a:ext cx="1545732" cy="1027167"/>
          </a:xfrm>
          <a:prstGeom prst="rect">
            <a:avLst/>
          </a:prstGeom>
          <a:noFill/>
          <a:ln>
            <a:noFill/>
          </a:ln>
        </p:spPr>
      </p:pic>
    </p:spTree>
    <p:extLst>
      <p:ext uri="{BB962C8B-B14F-4D97-AF65-F5344CB8AC3E}">
        <p14:creationId xmlns:p14="http://schemas.microsoft.com/office/powerpoint/2010/main" val="3848147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a:t>
            </a:fld>
            <a:endParaRPr kern="0">
              <a:solidFill>
                <a:srgbClr val="FFFFFF"/>
              </a:solidFill>
              <a:latin typeface="Calibri"/>
              <a:ea typeface="Calibri"/>
              <a:cs typeface="Calibri"/>
              <a:sym typeface="Calibri"/>
            </a:endParaRPr>
          </a:p>
        </p:txBody>
      </p:sp>
      <p:sp>
        <p:nvSpPr>
          <p:cNvPr id="263" name="Google Shape;263;p5"/>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dirty="0">
                <a:solidFill>
                  <a:srgbClr val="FFFFFF"/>
                </a:solidFill>
                <a:latin typeface="Arial"/>
                <a:cs typeface="Arial"/>
                <a:sym typeface="Arial"/>
              </a:rPr>
              <a:t>Introduction to Data Analysis</a:t>
            </a:r>
            <a:endParaRPr sz="1867" kern="0" dirty="0">
              <a:solidFill>
                <a:srgbClr val="000000"/>
              </a:solidFill>
              <a:latin typeface="Arial"/>
              <a:cs typeface="Arial"/>
              <a:sym typeface="Arial"/>
            </a:endParaRPr>
          </a:p>
        </p:txBody>
      </p:sp>
      <p:sp>
        <p:nvSpPr>
          <p:cNvPr id="264" name="Google Shape;264;p5"/>
          <p:cNvSpPr txBox="1"/>
          <p:nvPr/>
        </p:nvSpPr>
        <p:spPr>
          <a:xfrm>
            <a:off x="1031452" y="2189774"/>
            <a:ext cx="10129096" cy="1985994"/>
          </a:xfrm>
          <a:prstGeom prst="rect">
            <a:avLst/>
          </a:prstGeom>
          <a:noFill/>
          <a:ln>
            <a:noFill/>
          </a:ln>
        </p:spPr>
        <p:txBody>
          <a:bodyPr spcFirstLastPara="1" wrap="square" lIns="0" tIns="16067" rIns="0" bIns="0" anchor="t" anchorCtr="0">
            <a:spAutoFit/>
          </a:bodyPr>
          <a:lstStyle/>
          <a:p>
            <a:pPr defTabSz="1219140">
              <a:buClr>
                <a:srgbClr val="000000"/>
              </a:buClr>
            </a:pPr>
            <a:r>
              <a:rPr lang="en-US" sz="3200" kern="0" dirty="0">
                <a:solidFill>
                  <a:srgbClr val="000000"/>
                </a:solidFill>
                <a:latin typeface="Arial"/>
                <a:cs typeface="Arial"/>
                <a:sym typeface="Arial"/>
              </a:rPr>
              <a:t>The following topics will be covered in this lesson:</a:t>
            </a:r>
            <a:endParaRPr sz="1867" kern="0" dirty="0">
              <a:solidFill>
                <a:srgbClr val="000000"/>
              </a:solidFill>
              <a:latin typeface="Arial"/>
              <a:cs typeface="Arial"/>
              <a:sym typeface="Arial"/>
            </a:endParaRPr>
          </a:p>
          <a:p>
            <a:pPr marL="457178" indent="-253988" defTabSz="1219140">
              <a:buClr>
                <a:srgbClr val="000000"/>
              </a:buClr>
              <a:buSzPts val="2400"/>
            </a:pPr>
            <a:endParaRPr sz="3200" kern="0" dirty="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dirty="0">
                <a:solidFill>
                  <a:srgbClr val="000000"/>
                </a:solidFill>
                <a:latin typeface="Arial"/>
                <a:cs typeface="Arial"/>
                <a:sym typeface="Arial"/>
              </a:rPr>
              <a:t>The fundamentals of data analysis</a:t>
            </a:r>
            <a:endParaRPr sz="1867" kern="0" dirty="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dirty="0">
                <a:solidFill>
                  <a:srgbClr val="000000"/>
                </a:solidFill>
                <a:latin typeface="Arial"/>
                <a:cs typeface="Arial"/>
                <a:sym typeface="Arial"/>
              </a:rPr>
              <a:t>Statistical foundations</a:t>
            </a:r>
            <a:endParaRPr sz="1867" kern="0" dirty="0">
              <a:solidFill>
                <a:srgbClr val="000000"/>
              </a:solidFill>
              <a:latin typeface="Arial"/>
              <a:cs typeface="Arial"/>
              <a:sym typeface="Arial"/>
            </a:endParaRPr>
          </a:p>
        </p:txBody>
      </p:sp>
      <p:pic>
        <p:nvPicPr>
          <p:cNvPr id="265" name="Google Shape;265;p5"/>
          <p:cNvPicPr preferRelativeResize="0"/>
          <p:nvPr/>
        </p:nvPicPr>
        <p:blipFill rotWithShape="1">
          <a:blip r:embed="rId3">
            <a:alphaModFix/>
          </a:blip>
          <a:srcRect/>
          <a:stretch/>
        </p:blipFill>
        <p:spPr>
          <a:xfrm>
            <a:off x="8091798" y="3237188"/>
            <a:ext cx="3501113" cy="2625835"/>
          </a:xfrm>
          <a:prstGeom prst="rect">
            <a:avLst/>
          </a:prstGeom>
          <a:noFill/>
          <a:ln>
            <a:noFill/>
          </a:ln>
        </p:spPr>
      </p:pic>
    </p:spTree>
    <p:extLst>
      <p:ext uri="{BB962C8B-B14F-4D97-AF65-F5344CB8AC3E}">
        <p14:creationId xmlns:p14="http://schemas.microsoft.com/office/powerpoint/2010/main" val="24446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9"/>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20</a:t>
            </a:fld>
            <a:endParaRPr kern="0">
              <a:solidFill>
                <a:srgbClr val="FFFFFF"/>
              </a:solidFill>
              <a:latin typeface="Calibri"/>
              <a:ea typeface="Calibri"/>
              <a:cs typeface="Calibri"/>
              <a:sym typeface="Calibri"/>
            </a:endParaRPr>
          </a:p>
        </p:txBody>
      </p:sp>
      <p:sp>
        <p:nvSpPr>
          <p:cNvPr id="632" name="Google Shape;632;p49"/>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Prediction and forecasting</a:t>
            </a:r>
            <a:endParaRPr sz="4267" kern="0">
              <a:solidFill>
                <a:srgbClr val="FFFFFF"/>
              </a:solidFill>
              <a:latin typeface="Arial"/>
              <a:cs typeface="Arial"/>
              <a:sym typeface="Arial"/>
            </a:endParaRPr>
          </a:p>
        </p:txBody>
      </p:sp>
      <p:sp>
        <p:nvSpPr>
          <p:cNvPr id="633" name="Google Shape;633;p49"/>
          <p:cNvSpPr txBox="1"/>
          <p:nvPr/>
        </p:nvSpPr>
        <p:spPr>
          <a:xfrm>
            <a:off x="602794" y="1459145"/>
            <a:ext cx="10790449" cy="754888"/>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1800"/>
              <a:buFont typeface="Arial"/>
              <a:buChar char="•"/>
            </a:pPr>
            <a:r>
              <a:rPr lang="en-US" sz="2400" kern="0">
                <a:solidFill>
                  <a:srgbClr val="000000"/>
                </a:solidFill>
                <a:latin typeface="Arial"/>
                <a:cs typeface="Arial"/>
                <a:sym typeface="Arial"/>
              </a:rPr>
              <a:t>We can use Python to decompose the time series into trend, seasonality, and noise or residuals. </a:t>
            </a:r>
            <a:endParaRPr sz="1867" kern="0">
              <a:solidFill>
                <a:srgbClr val="000000"/>
              </a:solidFill>
              <a:latin typeface="Arial"/>
              <a:cs typeface="Arial"/>
              <a:sym typeface="Arial"/>
            </a:endParaRPr>
          </a:p>
        </p:txBody>
      </p:sp>
      <p:pic>
        <p:nvPicPr>
          <p:cNvPr id="634" name="Google Shape;634;p49"/>
          <p:cNvPicPr preferRelativeResize="0"/>
          <p:nvPr/>
        </p:nvPicPr>
        <p:blipFill rotWithShape="1">
          <a:blip r:embed="rId3">
            <a:alphaModFix/>
          </a:blip>
          <a:srcRect/>
          <a:stretch/>
        </p:blipFill>
        <p:spPr>
          <a:xfrm>
            <a:off x="3068079" y="2659649"/>
            <a:ext cx="6055844" cy="3600475"/>
          </a:xfrm>
          <a:prstGeom prst="rect">
            <a:avLst/>
          </a:prstGeom>
          <a:noFill/>
          <a:ln>
            <a:noFill/>
          </a:ln>
        </p:spPr>
      </p:pic>
    </p:spTree>
    <p:extLst>
      <p:ext uri="{BB962C8B-B14F-4D97-AF65-F5344CB8AC3E}">
        <p14:creationId xmlns:p14="http://schemas.microsoft.com/office/powerpoint/2010/main" val="1435115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0"/>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21</a:t>
            </a:fld>
            <a:endParaRPr kern="0">
              <a:solidFill>
                <a:srgbClr val="FFFFFF"/>
              </a:solidFill>
              <a:latin typeface="Calibri"/>
              <a:ea typeface="Calibri"/>
              <a:cs typeface="Calibri"/>
              <a:sym typeface="Calibri"/>
            </a:endParaRPr>
          </a:p>
        </p:txBody>
      </p:sp>
      <p:sp>
        <p:nvSpPr>
          <p:cNvPr id="640" name="Google Shape;640;p50"/>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Inferential statistics</a:t>
            </a:r>
            <a:endParaRPr sz="4267" kern="0">
              <a:solidFill>
                <a:srgbClr val="FFFFFF"/>
              </a:solidFill>
              <a:latin typeface="Arial"/>
              <a:cs typeface="Arial"/>
              <a:sym typeface="Arial"/>
            </a:endParaRPr>
          </a:p>
        </p:txBody>
      </p:sp>
      <p:sp>
        <p:nvSpPr>
          <p:cNvPr id="641" name="Google Shape;641;p50"/>
          <p:cNvSpPr txBox="1"/>
          <p:nvPr/>
        </p:nvSpPr>
        <p:spPr>
          <a:xfrm>
            <a:off x="1031452" y="2509966"/>
            <a:ext cx="10129096" cy="2478436"/>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400"/>
              <a:buFont typeface="Arial"/>
              <a:buChar char="•"/>
            </a:pPr>
            <a:r>
              <a:rPr lang="en-US" sz="3200" kern="0">
                <a:solidFill>
                  <a:srgbClr val="000000"/>
                </a:solidFill>
                <a:latin typeface="Arial"/>
                <a:cs typeface="Arial"/>
                <a:sym typeface="Arial"/>
              </a:rPr>
              <a:t>With an experiment, we are able to directly influence the independent variable and randomly assign subjects to the control and test groups, such as A/B tests (for anything from website redesigns to ad copy). </a:t>
            </a:r>
            <a:endParaRPr sz="3200" kern="0">
              <a:solidFill>
                <a:srgbClr val="000000"/>
              </a:solidFill>
              <a:latin typeface="Arial"/>
              <a:cs typeface="Arial"/>
              <a:sym typeface="Arial"/>
            </a:endParaRPr>
          </a:p>
        </p:txBody>
      </p:sp>
    </p:spTree>
    <p:extLst>
      <p:ext uri="{BB962C8B-B14F-4D97-AF65-F5344CB8AC3E}">
        <p14:creationId xmlns:p14="http://schemas.microsoft.com/office/powerpoint/2010/main" val="247068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5"/>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22</a:t>
            </a:fld>
            <a:endParaRPr kern="0">
              <a:solidFill>
                <a:srgbClr val="FFFFFF"/>
              </a:solidFill>
              <a:latin typeface="Calibri"/>
              <a:ea typeface="Calibri"/>
              <a:cs typeface="Calibri"/>
              <a:sym typeface="Calibri"/>
            </a:endParaRPr>
          </a:p>
        </p:txBody>
      </p:sp>
      <p:sp>
        <p:nvSpPr>
          <p:cNvPr id="828" name="Google Shape;828;p75"/>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dirty="0">
                <a:solidFill>
                  <a:srgbClr val="FFFFFF"/>
                </a:solidFill>
                <a:latin typeface="Arial"/>
                <a:cs typeface="Arial"/>
                <a:sym typeface="Arial"/>
              </a:rPr>
              <a:t>Summary</a:t>
            </a:r>
            <a:endParaRPr sz="4267" kern="0" dirty="0">
              <a:solidFill>
                <a:srgbClr val="FFFFFF"/>
              </a:solidFill>
              <a:latin typeface="Arial"/>
              <a:cs typeface="Arial"/>
              <a:sym typeface="Arial"/>
            </a:endParaRPr>
          </a:p>
        </p:txBody>
      </p:sp>
      <p:sp>
        <p:nvSpPr>
          <p:cNvPr id="829" name="Google Shape;829;p75"/>
          <p:cNvSpPr txBox="1"/>
          <p:nvPr/>
        </p:nvSpPr>
        <p:spPr>
          <a:xfrm>
            <a:off x="1031452" y="1689227"/>
            <a:ext cx="10129200" cy="4120553"/>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In this lesson, we learned about the main processes in conducting data analysis: data collection, data wrangling, EDA, and drawing conclusions.</a:t>
            </a:r>
            <a:endParaRPr sz="26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We followed that up with an overview of descriptive statistics and learned how to describe the central tendency and spread of our data; how to summarize it both numerically and visually using the 5-number summary, box plots, histograms, and kernel density estimates</a:t>
            </a:r>
            <a:endParaRPr sz="26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How to scale our data; and how to quantify relationships between variables in our dataset.</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174302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6"/>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23</a:t>
            </a:fld>
            <a:endParaRPr kern="0">
              <a:solidFill>
                <a:srgbClr val="FFFFFF"/>
              </a:solidFill>
              <a:latin typeface="Calibri"/>
              <a:ea typeface="Calibri"/>
              <a:cs typeface="Calibri"/>
              <a:sym typeface="Calibri"/>
            </a:endParaRPr>
          </a:p>
        </p:txBody>
      </p:sp>
      <p:sp>
        <p:nvSpPr>
          <p:cNvPr id="835" name="Google Shape;835;p76"/>
          <p:cNvSpPr txBox="1"/>
          <p:nvPr/>
        </p:nvSpPr>
        <p:spPr>
          <a:xfrm>
            <a:off x="1031452" y="2695152"/>
            <a:ext cx="10129096" cy="919100"/>
          </a:xfrm>
          <a:prstGeom prst="rect">
            <a:avLst/>
          </a:prstGeom>
          <a:noFill/>
          <a:ln>
            <a:noFill/>
          </a:ln>
        </p:spPr>
        <p:txBody>
          <a:bodyPr spcFirstLastPara="1" wrap="square" lIns="0" tIns="16067" rIns="0" bIns="0" anchor="t" anchorCtr="0">
            <a:spAutoFit/>
          </a:bodyPr>
          <a:lstStyle/>
          <a:p>
            <a:pPr algn="ctr" defTabSz="1219140">
              <a:buClr>
                <a:srgbClr val="000000"/>
              </a:buClr>
            </a:pPr>
            <a:r>
              <a:rPr lang="en-US" sz="5867" b="1" kern="0">
                <a:solidFill>
                  <a:srgbClr val="ED7D31"/>
                </a:solidFill>
                <a:latin typeface="Arial"/>
                <a:cs typeface="Arial"/>
                <a:sym typeface="Arial"/>
              </a:rPr>
              <a:t>"Complete Exercises"</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04041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24</a:t>
            </a:fld>
            <a:endParaRPr kern="0">
              <a:solidFill>
                <a:srgbClr val="FFFFFF"/>
              </a:solidFill>
              <a:latin typeface="Calibri"/>
              <a:ea typeface="Calibri"/>
              <a:cs typeface="Calibri"/>
              <a:sym typeface="Calibri"/>
            </a:endParaRPr>
          </a:p>
        </p:txBody>
      </p:sp>
      <p:sp>
        <p:nvSpPr>
          <p:cNvPr id="841" name="Google Shape;841;p77"/>
          <p:cNvSpPr txBox="1"/>
          <p:nvPr/>
        </p:nvSpPr>
        <p:spPr>
          <a:xfrm>
            <a:off x="1031452" y="2695152"/>
            <a:ext cx="10129096" cy="919100"/>
          </a:xfrm>
          <a:prstGeom prst="rect">
            <a:avLst/>
          </a:prstGeom>
          <a:noFill/>
          <a:ln>
            <a:noFill/>
          </a:ln>
        </p:spPr>
        <p:txBody>
          <a:bodyPr spcFirstLastPara="1" wrap="square" lIns="0" tIns="16067" rIns="0" bIns="0" anchor="t" anchorCtr="0">
            <a:spAutoFit/>
          </a:bodyPr>
          <a:lstStyle/>
          <a:p>
            <a:pPr algn="ctr" defTabSz="1219140">
              <a:buClr>
                <a:srgbClr val="000000"/>
              </a:buClr>
            </a:pPr>
            <a:r>
              <a:rPr lang="en-US" sz="5867" b="1" kern="0">
                <a:solidFill>
                  <a:srgbClr val="ED7D31"/>
                </a:solidFill>
                <a:latin typeface="Arial"/>
                <a:cs typeface="Arial"/>
                <a:sym typeface="Arial"/>
              </a:rPr>
              <a:t>"Complete Lab 1"</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403685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6"/>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3</a:t>
            </a:fld>
            <a:endParaRPr kern="0">
              <a:solidFill>
                <a:srgbClr val="FFFFFF"/>
              </a:solidFill>
              <a:latin typeface="Calibri"/>
              <a:ea typeface="Calibri"/>
              <a:cs typeface="Calibri"/>
              <a:sym typeface="Calibri"/>
            </a:endParaRPr>
          </a:p>
        </p:txBody>
      </p:sp>
      <p:sp>
        <p:nvSpPr>
          <p:cNvPr id="271" name="Google Shape;271;p6"/>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lesson materials</a:t>
            </a:r>
            <a:endParaRPr sz="1867" kern="0">
              <a:solidFill>
                <a:srgbClr val="000000"/>
              </a:solidFill>
              <a:latin typeface="Arial"/>
              <a:cs typeface="Arial"/>
              <a:sym typeface="Arial"/>
            </a:endParaRPr>
          </a:p>
        </p:txBody>
      </p:sp>
      <p:sp>
        <p:nvSpPr>
          <p:cNvPr id="272" name="Google Shape;272;p6"/>
          <p:cNvSpPr txBox="1"/>
          <p:nvPr/>
        </p:nvSpPr>
        <p:spPr>
          <a:xfrm>
            <a:off x="1031452" y="1943552"/>
            <a:ext cx="10129096" cy="2970879"/>
          </a:xfrm>
          <a:prstGeom prst="rect">
            <a:avLst/>
          </a:prstGeom>
          <a:noFill/>
          <a:ln>
            <a:noFill/>
          </a:ln>
        </p:spPr>
        <p:txBody>
          <a:bodyPr spcFirstLastPara="1" wrap="square" lIns="0" tIns="16067" rIns="0" bIns="0" anchor="t" anchorCtr="0">
            <a:spAutoFit/>
          </a:bodyPr>
          <a:lstStyle/>
          <a:p>
            <a:pPr defTabSz="1219140">
              <a:buClr>
                <a:srgbClr val="000000"/>
              </a:buClr>
            </a:pPr>
            <a:r>
              <a:rPr lang="en-US" sz="3200" kern="0">
                <a:solidFill>
                  <a:srgbClr val="000000"/>
                </a:solidFill>
                <a:latin typeface="Arial"/>
                <a:cs typeface="Arial"/>
                <a:sym typeface="Arial"/>
              </a:rPr>
              <a:t>In order to get a local copy of the files, we have a few options (ordered from least useful to most useful):</a:t>
            </a:r>
            <a:endParaRPr sz="1867" kern="0">
              <a:solidFill>
                <a:srgbClr val="000000"/>
              </a:solidFill>
              <a:latin typeface="Arial"/>
              <a:cs typeface="Arial"/>
              <a:sym typeface="Arial"/>
            </a:endParaRPr>
          </a:p>
          <a:p>
            <a:pPr marL="457178" indent="-253988" defTabSz="1219140">
              <a:buClr>
                <a:srgbClr val="000000"/>
              </a:buClr>
              <a:buSzPts val="2400"/>
            </a:pPr>
            <a:endParaRPr sz="3200" kern="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a:solidFill>
                  <a:srgbClr val="000000"/>
                </a:solidFill>
                <a:latin typeface="Arial"/>
                <a:cs typeface="Arial"/>
                <a:sym typeface="Arial"/>
              </a:rPr>
              <a:t>Download the ZIP file and extract the files locally.</a:t>
            </a:r>
            <a:endParaRPr sz="1867" kern="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a:solidFill>
                  <a:srgbClr val="000000"/>
                </a:solidFill>
                <a:latin typeface="Arial"/>
                <a:cs typeface="Arial"/>
                <a:sym typeface="Arial"/>
              </a:rPr>
              <a:t>Clone the repository without forking it.</a:t>
            </a:r>
            <a:endParaRPr sz="1867" kern="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a:solidFill>
                  <a:srgbClr val="000000"/>
                </a:solidFill>
                <a:latin typeface="Arial"/>
                <a:cs typeface="Arial"/>
                <a:sym typeface="Arial"/>
              </a:rPr>
              <a:t>Fork the repository and then clone it.</a:t>
            </a:r>
            <a:endParaRPr sz="1867" kern="0">
              <a:solidFill>
                <a:srgbClr val="000000"/>
              </a:solidFill>
              <a:latin typeface="Arial"/>
              <a:cs typeface="Arial"/>
              <a:sym typeface="Arial"/>
            </a:endParaRPr>
          </a:p>
        </p:txBody>
      </p:sp>
      <p:pic>
        <p:nvPicPr>
          <p:cNvPr id="273" name="Google Shape;273;p6"/>
          <p:cNvPicPr preferRelativeResize="0"/>
          <p:nvPr/>
        </p:nvPicPr>
        <p:blipFill rotWithShape="1">
          <a:blip r:embed="rId3">
            <a:alphaModFix/>
          </a:blip>
          <a:srcRect/>
          <a:stretch/>
        </p:blipFill>
        <p:spPr>
          <a:xfrm>
            <a:off x="9319172" y="4560361"/>
            <a:ext cx="2026525" cy="1348560"/>
          </a:xfrm>
          <a:prstGeom prst="rect">
            <a:avLst/>
          </a:prstGeom>
          <a:noFill/>
          <a:ln>
            <a:noFill/>
          </a:ln>
        </p:spPr>
      </p:pic>
    </p:spTree>
    <p:extLst>
      <p:ext uri="{BB962C8B-B14F-4D97-AF65-F5344CB8AC3E}">
        <p14:creationId xmlns:p14="http://schemas.microsoft.com/office/powerpoint/2010/main" val="22891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7"/>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4</a:t>
            </a:fld>
            <a:endParaRPr kern="0">
              <a:solidFill>
                <a:srgbClr val="FFFFFF"/>
              </a:solidFill>
              <a:latin typeface="Calibri"/>
              <a:ea typeface="Calibri"/>
              <a:cs typeface="Calibri"/>
              <a:sym typeface="Calibri"/>
            </a:endParaRPr>
          </a:p>
        </p:txBody>
      </p:sp>
      <p:sp>
        <p:nvSpPr>
          <p:cNvPr id="279" name="Google Shape;279;p7"/>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lesson materials</a:t>
            </a:r>
            <a:endParaRPr sz="1867" kern="0">
              <a:solidFill>
                <a:srgbClr val="000000"/>
              </a:solidFill>
              <a:latin typeface="Arial"/>
              <a:cs typeface="Arial"/>
              <a:sym typeface="Arial"/>
            </a:endParaRPr>
          </a:p>
        </p:txBody>
      </p:sp>
      <p:sp>
        <p:nvSpPr>
          <p:cNvPr id="280" name="Google Shape;280;p7"/>
          <p:cNvSpPr txBox="1"/>
          <p:nvPr/>
        </p:nvSpPr>
        <p:spPr>
          <a:xfrm>
            <a:off x="813600" y="1659333"/>
            <a:ext cx="10129096" cy="1001109"/>
          </a:xfrm>
          <a:prstGeom prst="rect">
            <a:avLst/>
          </a:prstGeom>
          <a:noFill/>
          <a:ln>
            <a:noFill/>
          </a:ln>
        </p:spPr>
        <p:txBody>
          <a:bodyPr spcFirstLastPara="1" wrap="square" lIns="0" tIns="16067" rIns="0" bIns="0" anchor="t" anchorCtr="0">
            <a:spAutoFit/>
          </a:bodyPr>
          <a:lstStyle/>
          <a:p>
            <a:pPr defTabSz="1219140">
              <a:buClr>
                <a:srgbClr val="000000"/>
              </a:buClr>
            </a:pPr>
            <a:r>
              <a:rPr lang="en-US" sz="3200" kern="0">
                <a:solidFill>
                  <a:srgbClr val="000000"/>
                </a:solidFill>
                <a:latin typeface="Arial"/>
                <a:cs typeface="Arial"/>
                <a:sym typeface="Arial"/>
              </a:rPr>
              <a:t>The relevant buttons for initiating this process are circled in the following screenshot:</a:t>
            </a:r>
            <a:endParaRPr sz="3200" kern="0">
              <a:solidFill>
                <a:srgbClr val="000000"/>
              </a:solidFill>
              <a:latin typeface="Arial"/>
              <a:cs typeface="Arial"/>
              <a:sym typeface="Arial"/>
            </a:endParaRPr>
          </a:p>
        </p:txBody>
      </p:sp>
      <p:pic>
        <p:nvPicPr>
          <p:cNvPr id="281" name="Google Shape;281;p7"/>
          <p:cNvPicPr preferRelativeResize="0"/>
          <p:nvPr/>
        </p:nvPicPr>
        <p:blipFill rotWithShape="1">
          <a:blip r:embed="rId3">
            <a:alphaModFix/>
          </a:blip>
          <a:srcRect/>
          <a:stretch/>
        </p:blipFill>
        <p:spPr>
          <a:xfrm>
            <a:off x="1031454" y="3020734"/>
            <a:ext cx="10129097" cy="2879119"/>
          </a:xfrm>
          <a:prstGeom prst="rect">
            <a:avLst/>
          </a:prstGeom>
          <a:noFill/>
          <a:ln>
            <a:noFill/>
          </a:ln>
        </p:spPr>
      </p:pic>
      <p:sp>
        <p:nvSpPr>
          <p:cNvPr id="282" name="Google Shape;282;p7"/>
          <p:cNvSpPr/>
          <p:nvPr/>
        </p:nvSpPr>
        <p:spPr>
          <a:xfrm>
            <a:off x="1254500" y="3094467"/>
            <a:ext cx="4781200" cy="181200"/>
          </a:xfrm>
          <a:prstGeom prst="rect">
            <a:avLst/>
          </a:prstGeom>
          <a:solidFill>
            <a:srgbClr val="FAFBFD"/>
          </a:solidFill>
          <a:ln>
            <a:noFill/>
          </a:ln>
        </p:spPr>
        <p:txBody>
          <a:bodyPr spcFirstLastPara="1" wrap="square" lIns="121900" tIns="121900" rIns="121900" bIns="121900" anchor="ctr" anchorCtr="0">
            <a:noAutofit/>
          </a:bodyPr>
          <a:lstStyle/>
          <a:p>
            <a:pPr defTabSz="1219140">
              <a:buClr>
                <a:srgbClr val="000000"/>
              </a:buClr>
            </a:pPr>
            <a:endParaRPr sz="1867" kern="0">
              <a:solidFill>
                <a:srgbClr val="000000"/>
              </a:solidFill>
              <a:latin typeface="Arial"/>
              <a:cs typeface="Arial"/>
              <a:sym typeface="Arial"/>
            </a:endParaRPr>
          </a:p>
        </p:txBody>
      </p:sp>
      <p:sp>
        <p:nvSpPr>
          <p:cNvPr id="283" name="Google Shape;283;p7"/>
          <p:cNvSpPr/>
          <p:nvPr/>
        </p:nvSpPr>
        <p:spPr>
          <a:xfrm>
            <a:off x="1156933" y="4558067"/>
            <a:ext cx="1895600" cy="320400"/>
          </a:xfrm>
          <a:prstGeom prst="rect">
            <a:avLst/>
          </a:prstGeom>
          <a:solidFill>
            <a:srgbClr val="F6F5F1"/>
          </a:solidFill>
          <a:ln>
            <a:noFill/>
          </a:ln>
        </p:spPr>
        <p:txBody>
          <a:bodyPr spcFirstLastPara="1" wrap="square" lIns="121900" tIns="121900" rIns="121900" bIns="121900" anchor="ctr" anchorCtr="0">
            <a:noAutofit/>
          </a:bodyPr>
          <a:lstStyle/>
          <a:p>
            <a:pPr defTabSz="121914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63171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8"/>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5</a:t>
            </a:fld>
            <a:endParaRPr kern="0">
              <a:solidFill>
                <a:srgbClr val="FFFFFF"/>
              </a:solidFill>
              <a:latin typeface="Calibri"/>
              <a:ea typeface="Calibri"/>
              <a:cs typeface="Calibri"/>
              <a:sym typeface="Calibri"/>
            </a:endParaRPr>
          </a:p>
        </p:txBody>
      </p:sp>
      <p:sp>
        <p:nvSpPr>
          <p:cNvPr id="289" name="Google Shape;289;p8"/>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The fundamentals of data analysis</a:t>
            </a:r>
            <a:endParaRPr sz="4267" kern="0">
              <a:solidFill>
                <a:srgbClr val="FFFFFF"/>
              </a:solidFill>
              <a:latin typeface="Arial"/>
              <a:cs typeface="Arial"/>
              <a:sym typeface="Arial"/>
            </a:endParaRPr>
          </a:p>
        </p:txBody>
      </p:sp>
      <p:sp>
        <p:nvSpPr>
          <p:cNvPr id="290" name="Google Shape;290;p8"/>
          <p:cNvSpPr txBox="1"/>
          <p:nvPr/>
        </p:nvSpPr>
        <p:spPr>
          <a:xfrm>
            <a:off x="1031452" y="1475798"/>
            <a:ext cx="10129096" cy="426657"/>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000"/>
              <a:buFont typeface="Arial"/>
              <a:buChar char="•"/>
            </a:pPr>
            <a:r>
              <a:rPr lang="en-US" sz="2667" kern="0">
                <a:solidFill>
                  <a:srgbClr val="000000"/>
                </a:solidFill>
                <a:latin typeface="Arial"/>
                <a:cs typeface="Arial"/>
                <a:sym typeface="Arial"/>
              </a:rPr>
              <a:t>The following diagram depicts a generalized workflow:</a:t>
            </a:r>
            <a:endParaRPr sz="1867" kern="0">
              <a:solidFill>
                <a:srgbClr val="000000"/>
              </a:solidFill>
              <a:latin typeface="Arial"/>
              <a:cs typeface="Arial"/>
              <a:sym typeface="Arial"/>
            </a:endParaRPr>
          </a:p>
        </p:txBody>
      </p:sp>
      <p:pic>
        <p:nvPicPr>
          <p:cNvPr id="291" name="Google Shape;291;p8"/>
          <p:cNvPicPr preferRelativeResize="0"/>
          <p:nvPr/>
        </p:nvPicPr>
        <p:blipFill rotWithShape="1">
          <a:blip r:embed="rId3">
            <a:alphaModFix/>
          </a:blip>
          <a:srcRect/>
          <a:stretch/>
        </p:blipFill>
        <p:spPr>
          <a:xfrm>
            <a:off x="2587648" y="2029411"/>
            <a:ext cx="7016707" cy="4103711"/>
          </a:xfrm>
          <a:prstGeom prst="rect">
            <a:avLst/>
          </a:prstGeom>
          <a:noFill/>
          <a:ln>
            <a:noFill/>
          </a:ln>
        </p:spPr>
      </p:pic>
    </p:spTree>
    <p:extLst>
      <p:ext uri="{BB962C8B-B14F-4D97-AF65-F5344CB8AC3E}">
        <p14:creationId xmlns:p14="http://schemas.microsoft.com/office/powerpoint/2010/main" val="65312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1"/>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6</a:t>
            </a:fld>
            <a:endParaRPr kern="0">
              <a:solidFill>
                <a:srgbClr val="FFFFFF"/>
              </a:solidFill>
              <a:latin typeface="Calibri"/>
              <a:ea typeface="Calibri"/>
              <a:cs typeface="Calibri"/>
              <a:sym typeface="Calibri"/>
            </a:endParaRPr>
          </a:p>
        </p:txBody>
      </p:sp>
      <p:sp>
        <p:nvSpPr>
          <p:cNvPr id="313" name="Google Shape;313;p11"/>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Exploratory data analysis</a:t>
            </a:r>
            <a:endParaRPr sz="4267" kern="0">
              <a:solidFill>
                <a:srgbClr val="FFFFFF"/>
              </a:solidFill>
              <a:latin typeface="Arial"/>
              <a:cs typeface="Arial"/>
              <a:sym typeface="Arial"/>
            </a:endParaRPr>
          </a:p>
        </p:txBody>
      </p:sp>
      <p:sp>
        <p:nvSpPr>
          <p:cNvPr id="314" name="Google Shape;314;p11"/>
          <p:cNvSpPr txBox="1"/>
          <p:nvPr/>
        </p:nvSpPr>
        <p:spPr>
          <a:xfrm>
            <a:off x="0" y="1212102"/>
            <a:ext cx="6231200" cy="4941418"/>
          </a:xfrm>
          <a:prstGeom prst="rect">
            <a:avLst/>
          </a:prstGeom>
          <a:noFill/>
          <a:ln>
            <a:noFill/>
          </a:ln>
        </p:spPr>
        <p:txBody>
          <a:bodyPr spcFirstLastPara="1" wrap="square" lIns="0" tIns="16067" rIns="0" bIns="0" anchor="t" anchorCtr="0">
            <a:spAutoFit/>
          </a:bodyPr>
          <a:lstStyle/>
          <a:p>
            <a:pPr defTabSz="1219140">
              <a:buClr>
                <a:srgbClr val="000000"/>
              </a:buClr>
            </a:pPr>
            <a:r>
              <a:rPr lang="en-US" sz="2667" kern="0" dirty="0">
                <a:solidFill>
                  <a:srgbClr val="000000"/>
                </a:solidFill>
                <a:latin typeface="Arial"/>
                <a:cs typeface="Arial"/>
                <a:sym typeface="Arial"/>
              </a:rPr>
              <a:t>EDA and data wrangling shared a box. This is because they are closely tied:</a:t>
            </a:r>
            <a:endParaRPr sz="1867" kern="0" dirty="0">
              <a:solidFill>
                <a:srgbClr val="000000"/>
              </a:solidFill>
              <a:latin typeface="Arial"/>
              <a:cs typeface="Arial"/>
              <a:sym typeface="Arial"/>
            </a:endParaRPr>
          </a:p>
          <a:p>
            <a:pPr marL="457178" indent="-287851" defTabSz="1219140">
              <a:buClr>
                <a:srgbClr val="000000"/>
              </a:buClr>
              <a:buSzPts val="2000"/>
            </a:pPr>
            <a:endParaRPr sz="26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Data needs to be prepped before EDA.</a:t>
            </a:r>
            <a:endParaRPr sz="18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Visualizations that are created during EDA may indicate the need for additional data cleaning.</a:t>
            </a:r>
            <a:endParaRPr sz="18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Data wrangling uses summary statistics to look for potential data issues, while EDA uses them to understand the data. </a:t>
            </a:r>
            <a:endParaRPr sz="1867" kern="0" dirty="0">
              <a:solidFill>
                <a:srgbClr val="000000"/>
              </a:solidFill>
              <a:latin typeface="Arial"/>
              <a:cs typeface="Arial"/>
              <a:sym typeface="Arial"/>
            </a:endParaRPr>
          </a:p>
        </p:txBody>
      </p:sp>
      <p:pic>
        <p:nvPicPr>
          <p:cNvPr id="315" name="Google Shape;315;p11"/>
          <p:cNvPicPr preferRelativeResize="0"/>
          <p:nvPr/>
        </p:nvPicPr>
        <p:blipFill rotWithShape="1">
          <a:blip r:embed="rId3">
            <a:alphaModFix/>
          </a:blip>
          <a:srcRect/>
          <a:stretch/>
        </p:blipFill>
        <p:spPr>
          <a:xfrm>
            <a:off x="6144699" y="2342004"/>
            <a:ext cx="6047300" cy="3536760"/>
          </a:xfrm>
          <a:prstGeom prst="rect">
            <a:avLst/>
          </a:prstGeom>
          <a:noFill/>
          <a:ln>
            <a:noFill/>
          </a:ln>
        </p:spPr>
      </p:pic>
    </p:spTree>
    <p:extLst>
      <p:ext uri="{BB962C8B-B14F-4D97-AF65-F5344CB8AC3E}">
        <p14:creationId xmlns:p14="http://schemas.microsoft.com/office/powerpoint/2010/main" val="412529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2"/>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7</a:t>
            </a:fld>
            <a:endParaRPr kern="0">
              <a:solidFill>
                <a:srgbClr val="FFFFFF"/>
              </a:solidFill>
              <a:latin typeface="Calibri"/>
              <a:ea typeface="Calibri"/>
              <a:cs typeface="Calibri"/>
              <a:sym typeface="Calibri"/>
            </a:endParaRPr>
          </a:p>
        </p:txBody>
      </p:sp>
      <p:sp>
        <p:nvSpPr>
          <p:cNvPr id="321" name="Google Shape;321;p12"/>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Drawing conclusions</a:t>
            </a:r>
            <a:endParaRPr sz="1867" kern="0">
              <a:solidFill>
                <a:srgbClr val="000000"/>
              </a:solidFill>
              <a:latin typeface="Arial"/>
              <a:cs typeface="Arial"/>
              <a:sym typeface="Arial"/>
            </a:endParaRPr>
          </a:p>
        </p:txBody>
      </p:sp>
      <p:sp>
        <p:nvSpPr>
          <p:cNvPr id="322" name="Google Shape;322;p12"/>
          <p:cNvSpPr txBox="1"/>
          <p:nvPr/>
        </p:nvSpPr>
        <p:spPr>
          <a:xfrm>
            <a:off x="5085304" y="1770802"/>
            <a:ext cx="6952800" cy="3955764"/>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400"/>
              <a:buFont typeface="Arial"/>
              <a:buChar char="•"/>
            </a:pPr>
            <a:r>
              <a:rPr lang="en-US" sz="3200" kern="0">
                <a:solidFill>
                  <a:srgbClr val="000000"/>
                </a:solidFill>
                <a:latin typeface="Arial"/>
                <a:cs typeface="Arial"/>
                <a:sym typeface="Arial"/>
              </a:rPr>
              <a:t>After we have collected the data for our analysis, cleaned it up, and performed some thorough EDA, it is time to draw conclusions. </a:t>
            </a:r>
            <a:endParaRPr sz="1867" kern="0">
              <a:solidFill>
                <a:srgbClr val="000000"/>
              </a:solidFill>
              <a:latin typeface="Arial"/>
              <a:cs typeface="Arial"/>
              <a:sym typeface="Arial"/>
            </a:endParaRPr>
          </a:p>
          <a:p>
            <a:pPr marL="457178" indent="-253988" defTabSz="1219140">
              <a:buClr>
                <a:srgbClr val="000000"/>
              </a:buClr>
              <a:buSzPts val="2400"/>
            </a:pPr>
            <a:endParaRPr sz="3200" kern="0">
              <a:solidFill>
                <a:srgbClr val="000000"/>
              </a:solidFill>
              <a:latin typeface="Arial"/>
              <a:cs typeface="Arial"/>
              <a:sym typeface="Arial"/>
            </a:endParaRPr>
          </a:p>
          <a:p>
            <a:pPr marL="457178" indent="-457178" defTabSz="1219140">
              <a:buClr>
                <a:srgbClr val="000000"/>
              </a:buClr>
              <a:buSzPts val="2400"/>
              <a:buFont typeface="Arial"/>
              <a:buChar char="•"/>
            </a:pPr>
            <a:r>
              <a:rPr lang="en-US" sz="3200" kern="0">
                <a:solidFill>
                  <a:srgbClr val="000000"/>
                </a:solidFill>
                <a:latin typeface="Arial"/>
                <a:cs typeface="Arial"/>
                <a:sym typeface="Arial"/>
              </a:rPr>
              <a:t>This is where we summarize our findings from EDA and decide the next steps.</a:t>
            </a:r>
            <a:endParaRPr sz="1867" kern="0">
              <a:solidFill>
                <a:srgbClr val="000000"/>
              </a:solidFill>
              <a:latin typeface="Arial"/>
              <a:cs typeface="Arial"/>
              <a:sym typeface="Arial"/>
            </a:endParaRPr>
          </a:p>
        </p:txBody>
      </p:sp>
      <p:pic>
        <p:nvPicPr>
          <p:cNvPr id="323" name="Google Shape;323;p12"/>
          <p:cNvPicPr preferRelativeResize="0"/>
          <p:nvPr/>
        </p:nvPicPr>
        <p:blipFill rotWithShape="1">
          <a:blip r:embed="rId3">
            <a:alphaModFix/>
          </a:blip>
          <a:srcRect/>
          <a:stretch/>
        </p:blipFill>
        <p:spPr>
          <a:xfrm>
            <a:off x="8576442" y="65275"/>
            <a:ext cx="3350391" cy="1558084"/>
          </a:xfrm>
          <a:prstGeom prst="rect">
            <a:avLst/>
          </a:prstGeom>
          <a:noFill/>
          <a:ln>
            <a:noFill/>
          </a:ln>
        </p:spPr>
      </p:pic>
      <p:pic>
        <p:nvPicPr>
          <p:cNvPr id="324" name="Google Shape;324;p12"/>
          <p:cNvPicPr preferRelativeResize="0"/>
          <p:nvPr/>
        </p:nvPicPr>
        <p:blipFill>
          <a:blip r:embed="rId4">
            <a:alphaModFix/>
          </a:blip>
          <a:stretch>
            <a:fillRect/>
          </a:stretch>
        </p:blipFill>
        <p:spPr>
          <a:xfrm>
            <a:off x="328536" y="1791382"/>
            <a:ext cx="4678905" cy="3275233"/>
          </a:xfrm>
          <a:prstGeom prst="rect">
            <a:avLst/>
          </a:prstGeom>
          <a:noFill/>
          <a:ln>
            <a:noFill/>
          </a:ln>
        </p:spPr>
      </p:pic>
    </p:spTree>
    <p:extLst>
      <p:ext uri="{BB962C8B-B14F-4D97-AF65-F5344CB8AC3E}">
        <p14:creationId xmlns:p14="http://schemas.microsoft.com/office/powerpoint/2010/main" val="214984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3"/>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8</a:t>
            </a:fld>
            <a:endParaRPr kern="0">
              <a:solidFill>
                <a:srgbClr val="FFFFFF"/>
              </a:solidFill>
              <a:latin typeface="Calibri"/>
              <a:ea typeface="Calibri"/>
              <a:cs typeface="Calibri"/>
              <a:sym typeface="Calibri"/>
            </a:endParaRPr>
          </a:p>
        </p:txBody>
      </p:sp>
      <p:sp>
        <p:nvSpPr>
          <p:cNvPr id="330" name="Google Shape;330;p13"/>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Statistical foundations</a:t>
            </a:r>
            <a:endParaRPr sz="1867" kern="0">
              <a:solidFill>
                <a:srgbClr val="000000"/>
              </a:solidFill>
              <a:latin typeface="Arial"/>
              <a:cs typeface="Arial"/>
              <a:sym typeface="Arial"/>
            </a:endParaRPr>
          </a:p>
        </p:txBody>
      </p:sp>
      <p:sp>
        <p:nvSpPr>
          <p:cNvPr id="331" name="Google Shape;331;p13"/>
          <p:cNvSpPr txBox="1"/>
          <p:nvPr/>
        </p:nvSpPr>
        <p:spPr>
          <a:xfrm>
            <a:off x="5627079" y="1625834"/>
            <a:ext cx="6182800" cy="4530986"/>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When we want to make observations about the data we are analyzing, we often, if not always, turn to statistics in some fashion. </a:t>
            </a:r>
            <a:endParaRPr sz="1867" kern="0" dirty="0">
              <a:solidFill>
                <a:srgbClr val="000000"/>
              </a:solidFill>
              <a:latin typeface="Arial"/>
              <a:cs typeface="Arial"/>
              <a:sym typeface="Arial"/>
            </a:endParaRPr>
          </a:p>
          <a:p>
            <a:pPr marL="457178" indent="-287851" defTabSz="1219140">
              <a:buClr>
                <a:srgbClr val="000000"/>
              </a:buClr>
              <a:buSzPts val="2000"/>
            </a:pPr>
            <a:endParaRPr sz="26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The data we have is referred to as the sample, which was observed from (and is a subset of) the population. </a:t>
            </a:r>
            <a:endParaRPr sz="1867" kern="0" dirty="0">
              <a:solidFill>
                <a:srgbClr val="000000"/>
              </a:solidFill>
              <a:latin typeface="Arial"/>
              <a:cs typeface="Arial"/>
              <a:sym typeface="Arial"/>
            </a:endParaRPr>
          </a:p>
          <a:p>
            <a:pPr marL="457178" indent="-287851" defTabSz="1219140">
              <a:buClr>
                <a:srgbClr val="000000"/>
              </a:buClr>
              <a:buSzPts val="2000"/>
            </a:pPr>
            <a:endParaRPr sz="2667" kern="0" dirty="0">
              <a:solidFill>
                <a:srgbClr val="000000"/>
              </a:solidFill>
              <a:latin typeface="Arial"/>
              <a:cs typeface="Arial"/>
              <a:sym typeface="Arial"/>
            </a:endParaRPr>
          </a:p>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Two broad categories of statistics are descriptive and inferential statistics. </a:t>
            </a:r>
            <a:endParaRPr sz="1867" kern="0" dirty="0">
              <a:solidFill>
                <a:srgbClr val="000000"/>
              </a:solidFill>
              <a:latin typeface="Arial"/>
              <a:cs typeface="Arial"/>
              <a:sym typeface="Arial"/>
            </a:endParaRPr>
          </a:p>
        </p:txBody>
      </p:sp>
      <p:pic>
        <p:nvPicPr>
          <p:cNvPr id="332" name="Google Shape;332;p13"/>
          <p:cNvPicPr preferRelativeResize="0"/>
          <p:nvPr/>
        </p:nvPicPr>
        <p:blipFill>
          <a:blip r:embed="rId3">
            <a:alphaModFix/>
          </a:blip>
          <a:stretch>
            <a:fillRect/>
          </a:stretch>
        </p:blipFill>
        <p:spPr>
          <a:xfrm>
            <a:off x="650835" y="1405663"/>
            <a:ext cx="4203700" cy="4533900"/>
          </a:xfrm>
          <a:prstGeom prst="rect">
            <a:avLst/>
          </a:prstGeom>
          <a:noFill/>
          <a:ln>
            <a:noFill/>
          </a:ln>
        </p:spPr>
      </p:pic>
    </p:spTree>
    <p:extLst>
      <p:ext uri="{BB962C8B-B14F-4D97-AF65-F5344CB8AC3E}">
        <p14:creationId xmlns:p14="http://schemas.microsoft.com/office/powerpoint/2010/main" val="75585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4"/>
          <p:cNvSpPr txBox="1">
            <a:spLocks noGrp="1"/>
          </p:cNvSpPr>
          <p:nvPr>
            <p:ph type="sldNum" idx="12"/>
          </p:nvPr>
        </p:nvSpPr>
        <p:spPr>
          <a:xfrm>
            <a:off x="5627080" y="6260124"/>
            <a:ext cx="741877" cy="412355"/>
          </a:xfrm>
          <a:prstGeom prst="rect">
            <a:avLst/>
          </a:prstGeom>
          <a:noFill/>
          <a:ln>
            <a:noFill/>
          </a:ln>
        </p:spPr>
        <p:txBody>
          <a:bodyPr spcFirstLastPara="1" wrap="square" lIns="121900" tIns="60933" rIns="121900" bIns="60933" anchor="ctr" anchorCtr="0">
            <a:noAutofit/>
          </a:bodyPr>
          <a:lstStyle/>
          <a:p>
            <a:pPr marL="14942" defTabSz="1219140"/>
            <a:r>
              <a:rPr lang="en-US" kern="0">
                <a:solidFill>
                  <a:srgbClr val="FFFFFF"/>
                </a:solidFill>
              </a:rPr>
              <a:t>1-</a:t>
            </a:r>
            <a:fld id="{00000000-1234-1234-1234-123412341234}" type="slidenum">
              <a:rPr lang="en-US" kern="0">
                <a:solidFill>
                  <a:srgbClr val="FFFFFF"/>
                </a:solidFill>
                <a:latin typeface="Calibri"/>
                <a:ea typeface="Calibri"/>
                <a:cs typeface="Calibri"/>
                <a:sym typeface="Calibri"/>
              </a:rPr>
              <a:pPr marL="14942" defTabSz="1219140"/>
              <a:t>9</a:t>
            </a:fld>
            <a:endParaRPr kern="0">
              <a:solidFill>
                <a:srgbClr val="FFFFFF"/>
              </a:solidFill>
              <a:latin typeface="Calibri"/>
              <a:ea typeface="Calibri"/>
              <a:cs typeface="Calibri"/>
              <a:sym typeface="Calibri"/>
            </a:endParaRPr>
          </a:p>
        </p:txBody>
      </p:sp>
      <p:sp>
        <p:nvSpPr>
          <p:cNvPr id="338" name="Google Shape;338;p14"/>
          <p:cNvSpPr/>
          <p:nvPr/>
        </p:nvSpPr>
        <p:spPr>
          <a:xfrm>
            <a:off x="0" y="307821"/>
            <a:ext cx="13847704" cy="930443"/>
          </a:xfrm>
          <a:prstGeom prst="homePlate">
            <a:avLst>
              <a:gd name="adj" fmla="val 50000"/>
            </a:avLst>
          </a:prstGeom>
          <a:solidFill>
            <a:schemeClr val="accent2"/>
          </a:solidFill>
          <a:ln>
            <a:noFill/>
          </a:ln>
        </p:spPr>
        <p:txBody>
          <a:bodyPr spcFirstLastPara="1" wrap="square" lIns="121900" tIns="60933" rIns="121900" bIns="60933" anchor="ctr" anchorCtr="0">
            <a:noAutofit/>
          </a:bodyPr>
          <a:lstStyle/>
          <a:p>
            <a:pPr defTabSz="1219140">
              <a:buClr>
                <a:srgbClr val="000000"/>
              </a:buClr>
            </a:pPr>
            <a:r>
              <a:rPr lang="en-US" sz="4267" kern="0">
                <a:solidFill>
                  <a:srgbClr val="FFFFFF"/>
                </a:solidFill>
                <a:latin typeface="Arial"/>
                <a:cs typeface="Arial"/>
                <a:sym typeface="Arial"/>
              </a:rPr>
              <a:t>Sampling</a:t>
            </a:r>
            <a:endParaRPr sz="4267" kern="0">
              <a:solidFill>
                <a:srgbClr val="FFFFFF"/>
              </a:solidFill>
              <a:latin typeface="Arial"/>
              <a:cs typeface="Arial"/>
              <a:sym typeface="Arial"/>
            </a:endParaRPr>
          </a:p>
        </p:txBody>
      </p:sp>
      <p:sp>
        <p:nvSpPr>
          <p:cNvPr id="339" name="Google Shape;339;p14"/>
          <p:cNvSpPr txBox="1"/>
          <p:nvPr/>
        </p:nvSpPr>
        <p:spPr>
          <a:xfrm>
            <a:off x="0" y="1181911"/>
            <a:ext cx="7921200" cy="5023044"/>
          </a:xfrm>
          <a:prstGeom prst="rect">
            <a:avLst/>
          </a:prstGeom>
          <a:noFill/>
          <a:ln>
            <a:noFill/>
          </a:ln>
        </p:spPr>
        <p:txBody>
          <a:bodyPr spcFirstLastPara="1" wrap="square" lIns="0" tIns="16067" rIns="0" bIns="0" anchor="t" anchorCtr="0">
            <a:spAutoFit/>
          </a:bodyPr>
          <a:lstStyle/>
          <a:p>
            <a:pPr marL="457178" indent="-457178" defTabSz="1219140">
              <a:buClr>
                <a:srgbClr val="000000"/>
              </a:buClr>
              <a:buSzPts val="2000"/>
              <a:buFont typeface="Arial"/>
              <a:buChar char="•"/>
            </a:pPr>
            <a:r>
              <a:rPr lang="en-US" sz="2667" kern="0" dirty="0">
                <a:solidFill>
                  <a:srgbClr val="000000"/>
                </a:solidFill>
                <a:latin typeface="Arial"/>
                <a:cs typeface="Arial"/>
                <a:sym typeface="Arial"/>
              </a:rPr>
              <a:t>There's an important thing to remember before we attempt any analysis: our sample must be a random sample that is representative of the population. </a:t>
            </a:r>
            <a:endParaRPr sz="2667" kern="0" dirty="0">
              <a:solidFill>
                <a:srgbClr val="000000"/>
              </a:solidFill>
              <a:latin typeface="Arial"/>
              <a:cs typeface="Arial"/>
              <a:sym typeface="Arial"/>
            </a:endParaRPr>
          </a:p>
          <a:p>
            <a:pPr defTabSz="1219140">
              <a:buClr>
                <a:srgbClr val="000000"/>
              </a:buClr>
            </a:pPr>
            <a:endParaRPr sz="2667" kern="0" dirty="0">
              <a:solidFill>
                <a:srgbClr val="000000"/>
              </a:solidFill>
              <a:latin typeface="Arial"/>
              <a:cs typeface="Arial"/>
              <a:sym typeface="Arial"/>
            </a:endParaRPr>
          </a:p>
          <a:p>
            <a:pPr marL="1066747" indent="-457178" defTabSz="1219140">
              <a:buClr>
                <a:srgbClr val="000000"/>
              </a:buClr>
              <a:buSzPts val="2000"/>
              <a:buFont typeface="Arial"/>
              <a:buChar char="•"/>
            </a:pPr>
            <a:r>
              <a:rPr lang="en-US" sz="2400" kern="0" dirty="0">
                <a:solidFill>
                  <a:srgbClr val="000000"/>
                </a:solidFill>
                <a:latin typeface="Arial"/>
                <a:cs typeface="Arial"/>
                <a:sym typeface="Arial"/>
              </a:rPr>
              <a:t>This means that the data must be sampled without bias (for example, if we are asking people whether they like a certain sports team, we can't only ask fans of the team) </a:t>
            </a:r>
            <a:endParaRPr sz="2400" kern="0" dirty="0">
              <a:solidFill>
                <a:srgbClr val="000000"/>
              </a:solidFill>
              <a:latin typeface="Arial"/>
              <a:cs typeface="Arial"/>
              <a:sym typeface="Arial"/>
            </a:endParaRPr>
          </a:p>
          <a:p>
            <a:pPr marL="609570" defTabSz="1219140">
              <a:buClr>
                <a:srgbClr val="000000"/>
              </a:buClr>
            </a:pPr>
            <a:endParaRPr sz="2400" kern="0" dirty="0">
              <a:solidFill>
                <a:srgbClr val="000000"/>
              </a:solidFill>
              <a:latin typeface="Arial"/>
              <a:cs typeface="Arial"/>
              <a:sym typeface="Arial"/>
            </a:endParaRPr>
          </a:p>
          <a:p>
            <a:pPr marL="1066747" indent="-457178" defTabSz="1219140">
              <a:buClr>
                <a:srgbClr val="000000"/>
              </a:buClr>
              <a:buSzPts val="2000"/>
              <a:buFont typeface="Arial"/>
              <a:buChar char="•"/>
            </a:pPr>
            <a:r>
              <a:rPr lang="en-US" sz="2400" kern="0" dirty="0">
                <a:solidFill>
                  <a:srgbClr val="000000"/>
                </a:solidFill>
                <a:latin typeface="Arial"/>
                <a:cs typeface="Arial"/>
                <a:sym typeface="Arial"/>
              </a:rPr>
              <a:t>We should have (ideally) members of all distinct groups from the population in our sample (in the sports team example, we can't just ask men).</a:t>
            </a:r>
            <a:endParaRPr sz="1600" kern="0" dirty="0">
              <a:solidFill>
                <a:srgbClr val="000000"/>
              </a:solidFill>
              <a:latin typeface="Arial"/>
              <a:cs typeface="Arial"/>
              <a:sym typeface="Arial"/>
            </a:endParaRPr>
          </a:p>
        </p:txBody>
      </p:sp>
      <p:pic>
        <p:nvPicPr>
          <p:cNvPr id="340" name="Google Shape;340;p14"/>
          <p:cNvPicPr preferRelativeResize="0"/>
          <p:nvPr/>
        </p:nvPicPr>
        <p:blipFill>
          <a:blip r:embed="rId3">
            <a:alphaModFix/>
          </a:blip>
          <a:stretch>
            <a:fillRect/>
          </a:stretch>
        </p:blipFill>
        <p:spPr>
          <a:xfrm>
            <a:off x="9618469" y="89218"/>
            <a:ext cx="2052065" cy="1367668"/>
          </a:xfrm>
          <a:prstGeom prst="rect">
            <a:avLst/>
          </a:prstGeom>
          <a:noFill/>
          <a:ln>
            <a:noFill/>
          </a:ln>
        </p:spPr>
      </p:pic>
      <p:pic>
        <p:nvPicPr>
          <p:cNvPr id="341" name="Google Shape;341;p14"/>
          <p:cNvPicPr preferRelativeResize="0"/>
          <p:nvPr/>
        </p:nvPicPr>
        <p:blipFill>
          <a:blip r:embed="rId4">
            <a:alphaModFix/>
          </a:blip>
          <a:stretch>
            <a:fillRect/>
          </a:stretch>
        </p:blipFill>
        <p:spPr>
          <a:xfrm>
            <a:off x="7921068" y="2548000"/>
            <a:ext cx="4270933" cy="2402400"/>
          </a:xfrm>
          <a:prstGeom prst="rect">
            <a:avLst/>
          </a:prstGeom>
          <a:noFill/>
          <a:ln>
            <a:noFill/>
          </a:ln>
        </p:spPr>
      </p:pic>
    </p:spTree>
    <p:extLst>
      <p:ext uri="{BB962C8B-B14F-4D97-AF65-F5344CB8AC3E}">
        <p14:creationId xmlns:p14="http://schemas.microsoft.com/office/powerpoint/2010/main" val="2079452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6632</Words>
  <Application>Microsoft Office PowerPoint</Application>
  <PresentationFormat>Widescreen</PresentationFormat>
  <Paragraphs>262</Paragraphs>
  <Slides>24</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Calibri Light</vt:lpstr>
      <vt:lpstr>Gill Sans</vt:lpstr>
      <vt:lpstr>Palatino Linotype</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Lee</dc:creator>
  <cp:lastModifiedBy>Ernesto Lee</cp:lastModifiedBy>
  <cp:revision>1</cp:revision>
  <dcterms:created xsi:type="dcterms:W3CDTF">2022-01-07T21:10:16Z</dcterms:created>
  <dcterms:modified xsi:type="dcterms:W3CDTF">2022-01-07T21:10:51Z</dcterms:modified>
</cp:coreProperties>
</file>